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3"/>
  </p:notesMasterIdLst>
  <p:sldIdLst>
    <p:sldId id="256" r:id="rId2"/>
    <p:sldId id="265" r:id="rId3"/>
    <p:sldId id="388" r:id="rId4"/>
    <p:sldId id="257" r:id="rId5"/>
    <p:sldId id="389" r:id="rId6"/>
    <p:sldId id="258" r:id="rId7"/>
    <p:sldId id="404" r:id="rId8"/>
    <p:sldId id="390" r:id="rId9"/>
    <p:sldId id="378" r:id="rId10"/>
    <p:sldId id="409" r:id="rId11"/>
    <p:sldId id="410" r:id="rId12"/>
    <p:sldId id="405" r:id="rId13"/>
    <p:sldId id="406" r:id="rId14"/>
    <p:sldId id="407" r:id="rId15"/>
    <p:sldId id="408" r:id="rId16"/>
    <p:sldId id="393" r:id="rId17"/>
    <p:sldId id="371" r:id="rId18"/>
    <p:sldId id="397" r:id="rId19"/>
    <p:sldId id="398" r:id="rId20"/>
    <p:sldId id="385" r:id="rId21"/>
    <p:sldId id="403" r:id="rId22"/>
    <p:sldId id="395" r:id="rId23"/>
    <p:sldId id="400" r:id="rId24"/>
    <p:sldId id="401" r:id="rId25"/>
    <p:sldId id="402" r:id="rId26"/>
    <p:sldId id="386" r:id="rId27"/>
    <p:sldId id="387" r:id="rId28"/>
    <p:sldId id="396" r:id="rId29"/>
    <p:sldId id="392" r:id="rId30"/>
    <p:sldId id="381" r:id="rId31"/>
    <p:sldId id="394" r:id="rId32"/>
    <p:sldId id="262" r:id="rId33"/>
    <p:sldId id="399" r:id="rId34"/>
    <p:sldId id="369" r:id="rId35"/>
    <p:sldId id="266" r:id="rId36"/>
    <p:sldId id="269" r:id="rId37"/>
    <p:sldId id="264" r:id="rId38"/>
    <p:sldId id="318" r:id="rId39"/>
    <p:sldId id="336" r:id="rId40"/>
    <p:sldId id="337" r:id="rId41"/>
    <p:sldId id="353" r:id="rId42"/>
  </p:sldIdLst>
  <p:sldSz cx="14630400" cy="8229600"/>
  <p:notesSz cx="8229600" cy="14630400"/>
  <p:embeddedFontLst>
    <p:embeddedFont>
      <p:font typeface="Calibri" panose="020F0502020204030204"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Bold" panose="02000000000000000000" pitchFamily="2" charset="0"/>
      <p:bold r:id="rId56"/>
    </p:embeddedFont>
    <p:embeddedFont>
      <p:font typeface="Roboto Medium" panose="02000000000000000000" pitchFamily="2" charset="0"/>
      <p:regular r:id="rId57"/>
      <p:italic r:id="rId5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62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97874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6340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02522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4426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87825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317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24851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9760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6873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65794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11541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03437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52280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370648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899321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666338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885709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954690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949631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31909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7344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36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73138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201112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774758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939843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75101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487519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789706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012126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7384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584056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58601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663585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46190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5781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7263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code/willkoehrsen/start-here-a-gentle-introduction/notebook"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646"/>
            <a:ext cx="7476907" cy="1393267"/>
          </a:xfrm>
          <a:prstGeom prst="rect">
            <a:avLst/>
          </a:prstGeom>
          <a:noFill/>
          <a:ln/>
        </p:spPr>
        <p:txBody>
          <a:bodyPr wrap="square" lIns="0" tIns="0" rIns="0" bIns="0" rtlCol="0" anchor="t">
            <a:spAutoFit/>
          </a:bodyPr>
          <a:lstStyle/>
          <a:p>
            <a:pPr marL="0" indent="0">
              <a:lnSpc>
                <a:spcPts val="5550"/>
              </a:lnSpc>
              <a:buNone/>
            </a:pPr>
            <a:r>
              <a:rPr lang="fr-FR" sz="4450" b="1" dirty="0">
                <a:solidFill>
                  <a:srgbClr val="1B1B27"/>
                </a:solidFill>
                <a:latin typeface="Raleway" pitchFamily="34" charset="0"/>
                <a:ea typeface="Raleway" pitchFamily="34" charset="-122"/>
                <a:cs typeface="Raleway" pitchFamily="34" charset="-120"/>
              </a:rPr>
              <a:t>Implémentez un modèle de </a:t>
            </a:r>
            <a:r>
              <a:rPr lang="fr-FR" sz="4450" b="1" dirty="0" err="1">
                <a:solidFill>
                  <a:srgbClr val="1B1B27"/>
                </a:solidFill>
                <a:latin typeface="Raleway" pitchFamily="34" charset="0"/>
                <a:ea typeface="Raleway" pitchFamily="34" charset="-122"/>
                <a:cs typeface="Raleway" pitchFamily="34" charset="-120"/>
              </a:rPr>
              <a:t>scoring</a:t>
            </a:r>
            <a:endParaRPr lang="fr-FR" sz="4450" b="1" dirty="0">
              <a:solidFill>
                <a:srgbClr val="1B1B27"/>
              </a:solidFill>
              <a:latin typeface="Raleway" pitchFamily="34" charset="0"/>
              <a:ea typeface="Raleway" pitchFamily="34" charset="-122"/>
              <a:cs typeface="Raleway" pitchFamily="34" charset="-120"/>
            </a:endParaRPr>
          </a:p>
        </p:txBody>
      </p:sp>
      <p:sp>
        <p:nvSpPr>
          <p:cNvPr id="4" name="Text 1"/>
          <p:cNvSpPr/>
          <p:nvPr/>
        </p:nvSpPr>
        <p:spPr>
          <a:xfrm>
            <a:off x="6280190" y="4078840"/>
            <a:ext cx="7556421"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Ce document présente une approche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du crédit à la consommation pour "Prêt à dépenser", une société spécialisée dans le financement des clients à faible historique de crédit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6280190" y="6782045"/>
            <a:ext cx="362903" cy="362903"/>
          </a:xfrm>
          <a:prstGeom prst="roundRect">
            <a:avLst>
              <a:gd name="adj" fmla="val 25194296"/>
            </a:avLst>
          </a:prstGeom>
          <a:solidFill>
            <a:srgbClr val="C81ECE"/>
          </a:solidFill>
          <a:ln w="7620">
            <a:solidFill>
              <a:srgbClr val="FFFFFF"/>
            </a:solidFill>
            <a:prstDash val="solid"/>
          </a:ln>
        </p:spPr>
      </p:sp>
      <p:sp>
        <p:nvSpPr>
          <p:cNvPr id="6" name="Text 3"/>
          <p:cNvSpPr/>
          <p:nvPr/>
        </p:nvSpPr>
        <p:spPr>
          <a:xfrm>
            <a:off x="6402229" y="6920633"/>
            <a:ext cx="11882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JE</a:t>
            </a:r>
            <a:endParaRPr lang="en-US" sz="750" dirty="0"/>
          </a:p>
        </p:txBody>
      </p:sp>
      <p:sp>
        <p:nvSpPr>
          <p:cNvPr id="7" name="Text 4"/>
          <p:cNvSpPr/>
          <p:nvPr/>
        </p:nvSpPr>
        <p:spPr>
          <a:xfrm>
            <a:off x="6756440" y="6765138"/>
            <a:ext cx="3334703"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par Jean EMIDIO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Description des </a:t>
            </a:r>
            <a:r>
              <a:rPr lang="en-US" sz="4450" b="1" dirty="0" err="1">
                <a:solidFill>
                  <a:srgbClr val="1B1B27"/>
                </a:solidFill>
                <a:latin typeface="Raleway" pitchFamily="34" charset="0"/>
                <a:ea typeface="Raleway" pitchFamily="34" charset="-122"/>
                <a:cs typeface="Raleway" pitchFamily="34" charset="-120"/>
              </a:rPr>
              <a:t>fichiers</a:t>
            </a:r>
            <a:endParaRPr lang="en-US" sz="4450" b="1" dirty="0"/>
          </a:p>
        </p:txBody>
      </p:sp>
      <p:pic>
        <p:nvPicPr>
          <p:cNvPr id="2" name="Image 1">
            <a:extLst>
              <a:ext uri="{FF2B5EF4-FFF2-40B4-BE49-F238E27FC236}">
                <a16:creationId xmlns:a16="http://schemas.microsoft.com/office/drawing/2014/main" id="{5C023572-400B-73BD-5885-6F3964833FA9}"/>
              </a:ext>
            </a:extLst>
          </p:cNvPr>
          <p:cNvPicPr>
            <a:picLocks noChangeAspect="1"/>
          </p:cNvPicPr>
          <p:nvPr/>
        </p:nvPicPr>
        <p:blipFill>
          <a:blip r:embed="rId3"/>
          <a:stretch>
            <a:fillRect/>
          </a:stretch>
        </p:blipFill>
        <p:spPr>
          <a:xfrm>
            <a:off x="0" y="1853887"/>
            <a:ext cx="14630400" cy="4521826"/>
          </a:xfrm>
          <a:prstGeom prst="rect">
            <a:avLst/>
          </a:prstGeom>
        </p:spPr>
      </p:pic>
    </p:spTree>
    <p:extLst>
      <p:ext uri="{BB962C8B-B14F-4D97-AF65-F5344CB8AC3E}">
        <p14:creationId xmlns:p14="http://schemas.microsoft.com/office/powerpoint/2010/main" val="3646104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Description des </a:t>
            </a:r>
            <a:r>
              <a:rPr lang="en-US" sz="4450" b="1" dirty="0" err="1">
                <a:solidFill>
                  <a:srgbClr val="1B1B27"/>
                </a:solidFill>
                <a:latin typeface="Raleway" pitchFamily="34" charset="0"/>
                <a:ea typeface="Raleway" pitchFamily="34" charset="-122"/>
                <a:cs typeface="Raleway" pitchFamily="34" charset="-120"/>
              </a:rPr>
              <a:t>fichiers</a:t>
            </a:r>
            <a:endParaRPr lang="en-US" sz="4450" b="1" dirty="0"/>
          </a:p>
        </p:txBody>
      </p:sp>
      <p:pic>
        <p:nvPicPr>
          <p:cNvPr id="2" name="Image 1">
            <a:extLst>
              <a:ext uri="{FF2B5EF4-FFF2-40B4-BE49-F238E27FC236}">
                <a16:creationId xmlns:a16="http://schemas.microsoft.com/office/drawing/2014/main" id="{22CC150E-F5CE-F0BA-3BB2-8B315F11CBB7}"/>
              </a:ext>
            </a:extLst>
          </p:cNvPr>
          <p:cNvPicPr>
            <a:picLocks noChangeAspect="1"/>
          </p:cNvPicPr>
          <p:nvPr/>
        </p:nvPicPr>
        <p:blipFill>
          <a:blip r:embed="rId3"/>
          <a:stretch>
            <a:fillRect/>
          </a:stretch>
        </p:blipFill>
        <p:spPr>
          <a:xfrm>
            <a:off x="0" y="1222383"/>
            <a:ext cx="14630400" cy="6750604"/>
          </a:xfrm>
          <a:prstGeom prst="rect">
            <a:avLst/>
          </a:prstGeom>
        </p:spPr>
      </p:pic>
    </p:spTree>
    <p:extLst>
      <p:ext uri="{BB962C8B-B14F-4D97-AF65-F5344CB8AC3E}">
        <p14:creationId xmlns:p14="http://schemas.microsoft.com/office/powerpoint/2010/main" val="118434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87389E5F-CCC1-DD75-4D87-23DFA6B47896}"/>
              </a:ext>
            </a:extLst>
          </p:cNvPr>
          <p:cNvPicPr>
            <a:picLocks noChangeAspect="1"/>
          </p:cNvPicPr>
          <p:nvPr/>
        </p:nvPicPr>
        <p:blipFill>
          <a:blip r:embed="rId3"/>
          <a:stretch>
            <a:fillRect/>
          </a:stretch>
        </p:blipFill>
        <p:spPr>
          <a:xfrm>
            <a:off x="7654247" y="1648423"/>
            <a:ext cx="6058739" cy="6493648"/>
          </a:xfrm>
          <a:prstGeom prst="rect">
            <a:avLst/>
          </a:prstGeom>
        </p:spPr>
      </p:pic>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Analyse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exploratoire</a:t>
            </a:r>
            <a:endParaRPr lang="en-US" sz="4450" b="1" dirty="0"/>
          </a:p>
        </p:txBody>
      </p:sp>
      <p:grpSp>
        <p:nvGrpSpPr>
          <p:cNvPr id="11" name="Groupe 10">
            <a:extLst>
              <a:ext uri="{FF2B5EF4-FFF2-40B4-BE49-F238E27FC236}">
                <a16:creationId xmlns:a16="http://schemas.microsoft.com/office/drawing/2014/main" id="{346A6224-B6A7-2644-AA51-9209D5E33597}"/>
              </a:ext>
            </a:extLst>
          </p:cNvPr>
          <p:cNvGrpSpPr/>
          <p:nvPr/>
        </p:nvGrpSpPr>
        <p:grpSpPr>
          <a:xfrm>
            <a:off x="246581" y="1363220"/>
            <a:ext cx="2106202" cy="1017142"/>
            <a:chOff x="1808252" y="1592494"/>
            <a:chExt cx="2558265" cy="1017142"/>
          </a:xfrm>
        </p:grpSpPr>
        <p:sp>
          <p:nvSpPr>
            <p:cNvPr id="10" name="Rectangle : coins arrondis 9">
              <a:extLst>
                <a:ext uri="{FF2B5EF4-FFF2-40B4-BE49-F238E27FC236}">
                  <a16:creationId xmlns:a16="http://schemas.microsoft.com/office/drawing/2014/main" id="{4D15819A-4B74-82ED-83BE-89A4ED8A55E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D638FB1-64FD-94A5-16A1-FE7B9C45D94D}"/>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Présentation des données</a:t>
              </a:r>
            </a:p>
          </p:txBody>
        </p:sp>
      </p:grpSp>
      <p:sp>
        <p:nvSpPr>
          <p:cNvPr id="5" name="Rectangle : coins arrondis 4">
            <a:extLst>
              <a:ext uri="{FF2B5EF4-FFF2-40B4-BE49-F238E27FC236}">
                <a16:creationId xmlns:a16="http://schemas.microsoft.com/office/drawing/2014/main" id="{11962712-CF70-F996-EEB3-4C0B08869D36}"/>
              </a:ext>
            </a:extLst>
          </p:cNvPr>
          <p:cNvSpPr/>
          <p:nvPr/>
        </p:nvSpPr>
        <p:spPr>
          <a:xfrm>
            <a:off x="2494960" y="1363219"/>
            <a:ext cx="11827215" cy="6569494"/>
          </a:xfrm>
          <a:prstGeom prst="roundRect">
            <a:avLst>
              <a:gd name="adj" fmla="val 5394"/>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 5">
            <a:extLst>
              <a:ext uri="{FF2B5EF4-FFF2-40B4-BE49-F238E27FC236}">
                <a16:creationId xmlns:a16="http://schemas.microsoft.com/office/drawing/2014/main" id="{98AA313A-85E0-DF51-D3DE-9520A22E3F49}"/>
              </a:ext>
            </a:extLst>
          </p:cNvPr>
          <p:cNvSpPr/>
          <p:nvPr/>
        </p:nvSpPr>
        <p:spPr>
          <a:xfrm>
            <a:off x="2841464" y="1648423"/>
            <a:ext cx="6179246" cy="592469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Nombre de clients : 307 507</a:t>
            </a:r>
          </a:p>
          <a:p>
            <a:pPr marL="0" indent="0" algn="just">
              <a:buNone/>
            </a:pPr>
            <a:endParaRPr lang="fr-FR" sz="1750" dirty="0">
              <a:solidFill>
                <a:srgbClr val="3C3939"/>
              </a:solidFill>
              <a:latin typeface="Roboto" pitchFamily="34" charset="0"/>
              <a:ea typeface="Roboto" pitchFamily="34" charset="-122"/>
              <a:cs typeface="Roboto" pitchFamily="34" charset="-120"/>
            </a:endParaRPr>
          </a:p>
          <a:p>
            <a:pPr marL="0" indent="0" algn="just">
              <a:buNone/>
            </a:pPr>
            <a:r>
              <a:rPr lang="fr-FR" sz="1750" dirty="0">
                <a:solidFill>
                  <a:srgbClr val="3C3939"/>
                </a:solidFill>
                <a:latin typeface="Roboto" pitchFamily="34" charset="0"/>
                <a:ea typeface="Roboto" pitchFamily="34" charset="-122"/>
                <a:cs typeface="Roboto" pitchFamily="34" charset="-120"/>
              </a:rPr>
              <a:t>Variable cible à prédire : TARGET</a:t>
            </a:r>
          </a:p>
          <a:p>
            <a:pPr marL="285750" indent="-285750" algn="just">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0 : Client pouvant rembourser le prêt</a:t>
            </a:r>
          </a:p>
          <a:p>
            <a:pPr marL="285750" indent="-285750" algn="just">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1 : Client ayant des difficultés</a:t>
            </a: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endParaRPr lang="fr-FR" sz="1750" dirty="0">
              <a:solidFill>
                <a:srgbClr val="3C3939"/>
              </a:solidFill>
              <a:latin typeface="Roboto" pitchFamily="34" charset="0"/>
              <a:ea typeface="Roboto" pitchFamily="34" charset="-122"/>
              <a:cs typeface="Roboto" pitchFamily="34" charset="-120"/>
            </a:endParaRPr>
          </a:p>
          <a:p>
            <a:pPr marL="285750" indent="-285750" algn="just">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Il y a un déséquilibre de classe entre les 2 catégories 0 / 1</a:t>
            </a:r>
            <a:endParaRPr lang="en-US"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51751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Analyse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exploratoire</a:t>
            </a:r>
            <a:endParaRPr lang="en-US" sz="4450" b="1" dirty="0"/>
          </a:p>
        </p:txBody>
      </p:sp>
      <p:grpSp>
        <p:nvGrpSpPr>
          <p:cNvPr id="11" name="Groupe 10">
            <a:extLst>
              <a:ext uri="{FF2B5EF4-FFF2-40B4-BE49-F238E27FC236}">
                <a16:creationId xmlns:a16="http://schemas.microsoft.com/office/drawing/2014/main" id="{346A6224-B6A7-2644-AA51-9209D5E33597}"/>
              </a:ext>
            </a:extLst>
          </p:cNvPr>
          <p:cNvGrpSpPr/>
          <p:nvPr/>
        </p:nvGrpSpPr>
        <p:grpSpPr>
          <a:xfrm>
            <a:off x="246581" y="1363220"/>
            <a:ext cx="2106202" cy="1017142"/>
            <a:chOff x="1808252" y="1592494"/>
            <a:chExt cx="2558265" cy="1017142"/>
          </a:xfrm>
        </p:grpSpPr>
        <p:sp>
          <p:nvSpPr>
            <p:cNvPr id="10" name="Rectangle : coins arrondis 9">
              <a:extLst>
                <a:ext uri="{FF2B5EF4-FFF2-40B4-BE49-F238E27FC236}">
                  <a16:creationId xmlns:a16="http://schemas.microsoft.com/office/drawing/2014/main" id="{4D15819A-4B74-82ED-83BE-89A4ED8A55E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D638FB1-64FD-94A5-16A1-FE7B9C45D94D}"/>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Présentation des données</a:t>
              </a:r>
            </a:p>
          </p:txBody>
        </p:sp>
      </p:grpSp>
      <p:grpSp>
        <p:nvGrpSpPr>
          <p:cNvPr id="13" name="Groupe 12">
            <a:extLst>
              <a:ext uri="{FF2B5EF4-FFF2-40B4-BE49-F238E27FC236}">
                <a16:creationId xmlns:a16="http://schemas.microsoft.com/office/drawing/2014/main" id="{BCFC635A-C462-04E5-500D-721B0E8FACF3}"/>
              </a:ext>
            </a:extLst>
          </p:cNvPr>
          <p:cNvGrpSpPr/>
          <p:nvPr/>
        </p:nvGrpSpPr>
        <p:grpSpPr>
          <a:xfrm>
            <a:off x="246575" y="3215716"/>
            <a:ext cx="2106202" cy="1017142"/>
            <a:chOff x="1808252" y="1592494"/>
            <a:chExt cx="2558265" cy="1017142"/>
          </a:xfrm>
        </p:grpSpPr>
        <p:sp>
          <p:nvSpPr>
            <p:cNvPr id="14" name="Rectangle : coins arrondis 13">
              <a:extLst>
                <a:ext uri="{FF2B5EF4-FFF2-40B4-BE49-F238E27FC236}">
                  <a16:creationId xmlns:a16="http://schemas.microsoft.com/office/drawing/2014/main" id="{897B7A57-887B-871E-3B53-0AA68782B6F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FBC91C93-EBB6-0887-E06D-81E4A0433F43}"/>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Analyse et création de variables explicatives</a:t>
              </a:r>
            </a:p>
          </p:txBody>
        </p:sp>
      </p:grpSp>
      <p:sp>
        <p:nvSpPr>
          <p:cNvPr id="22" name="Flèche : bas 21">
            <a:extLst>
              <a:ext uri="{FF2B5EF4-FFF2-40B4-BE49-F238E27FC236}">
                <a16:creationId xmlns:a16="http://schemas.microsoft.com/office/drawing/2014/main" id="{788CE953-5527-EBC8-128C-895611907A6D}"/>
              </a:ext>
            </a:extLst>
          </p:cNvPr>
          <p:cNvSpPr/>
          <p:nvPr/>
        </p:nvSpPr>
        <p:spPr>
          <a:xfrm>
            <a:off x="1017142" y="2611235"/>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93A31122-06F8-BAC9-AEBB-4CCE29534D74}"/>
              </a:ext>
            </a:extLst>
          </p:cNvPr>
          <p:cNvSpPr/>
          <p:nvPr/>
        </p:nvSpPr>
        <p:spPr>
          <a:xfrm>
            <a:off x="2494960" y="1363219"/>
            <a:ext cx="11827215" cy="6569494"/>
          </a:xfrm>
          <a:prstGeom prst="roundRect">
            <a:avLst>
              <a:gd name="adj" fmla="val 5394"/>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 5">
            <a:extLst>
              <a:ext uri="{FF2B5EF4-FFF2-40B4-BE49-F238E27FC236}">
                <a16:creationId xmlns:a16="http://schemas.microsoft.com/office/drawing/2014/main" id="{37B933E5-3290-E377-6648-2570E0C07E25}"/>
              </a:ext>
            </a:extLst>
          </p:cNvPr>
          <p:cNvSpPr/>
          <p:nvPr/>
        </p:nvSpPr>
        <p:spPr>
          <a:xfrm>
            <a:off x="2841464" y="1648423"/>
            <a:ext cx="11266423" cy="646330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Regroupement des données dans un même </a:t>
            </a:r>
            <a:r>
              <a:rPr lang="fr-FR" sz="1750" dirty="0" err="1">
                <a:solidFill>
                  <a:srgbClr val="3C3939"/>
                </a:solidFill>
                <a:latin typeface="Roboto" pitchFamily="34" charset="0"/>
                <a:ea typeface="Roboto" pitchFamily="34" charset="-122"/>
                <a:cs typeface="Roboto" pitchFamily="34" charset="-120"/>
              </a:rPr>
              <a:t>dataframe</a:t>
            </a:r>
            <a:r>
              <a:rPr lang="fr-FR" sz="1750" dirty="0">
                <a:solidFill>
                  <a:srgbClr val="3C3939"/>
                </a:solidFill>
                <a:latin typeface="Roboto" pitchFamily="34" charset="0"/>
                <a:ea typeface="Roboto" pitchFamily="34" charset="-122"/>
                <a:cs typeface="Roboto" pitchFamily="34" charset="-120"/>
              </a:rPr>
              <a:t>, sur la base du </a:t>
            </a:r>
            <a:r>
              <a:rPr lang="fr-FR" sz="1750" dirty="0" err="1">
                <a:solidFill>
                  <a:srgbClr val="3C3939"/>
                </a:solidFill>
                <a:latin typeface="Roboto" pitchFamily="34" charset="0"/>
                <a:ea typeface="Roboto" pitchFamily="34" charset="-122"/>
                <a:cs typeface="Roboto" pitchFamily="34" charset="-120"/>
              </a:rPr>
              <a:t>Kaggle</a:t>
            </a:r>
            <a:r>
              <a:rPr lang="fr-FR" sz="1750" dirty="0">
                <a:solidFill>
                  <a:srgbClr val="3C3939"/>
                </a:solidFill>
                <a:latin typeface="Roboto" pitchFamily="34" charset="0"/>
                <a:ea typeface="Roboto" pitchFamily="34" charset="-122"/>
                <a:cs typeface="Roboto" pitchFamily="34" charset="-120"/>
              </a:rPr>
              <a:t> suivant :</a:t>
            </a:r>
          </a:p>
          <a:p>
            <a:pPr marL="0" indent="0">
              <a:buNone/>
            </a:pPr>
            <a:r>
              <a:rPr lang="fr-FR" sz="1750" dirty="0">
                <a:solidFill>
                  <a:srgbClr val="3C3939"/>
                </a:solidFill>
                <a:latin typeface="Roboto" pitchFamily="34" charset="0"/>
                <a:ea typeface="Roboto" pitchFamily="34" charset="-122"/>
                <a:cs typeface="Roboto" pitchFamily="34" charset="-120"/>
                <a:hlinkClick r:id="rId3"/>
              </a:rPr>
              <a:t>https://www.kaggle.com/code/willkoehrsen/start-here-a-gentle-introduction/notebook</a:t>
            </a:r>
            <a:endParaRPr lang="fr-FR" sz="1750" dirty="0">
              <a:solidFill>
                <a:srgbClr val="3C3939"/>
              </a:solidFill>
              <a:latin typeface="Roboto" pitchFamily="34" charset="0"/>
              <a:ea typeface="Roboto" pitchFamily="34" charset="-122"/>
              <a:cs typeface="Roboto" pitchFamily="34" charset="-120"/>
            </a:endParaRPr>
          </a:p>
          <a:p>
            <a:pPr marL="0" indent="0">
              <a:buNone/>
            </a:pPr>
            <a:endParaRPr lang="fr-FR" sz="1750" dirty="0">
              <a:solidFill>
                <a:srgbClr val="3C3939"/>
              </a:solidFill>
              <a:latin typeface="Roboto" pitchFamily="34" charset="0"/>
              <a:ea typeface="Roboto" pitchFamily="34" charset="-122"/>
              <a:cs typeface="Roboto" pitchFamily="34" charset="-120"/>
            </a:endParaRPr>
          </a:p>
          <a:p>
            <a:pPr marL="0" indent="0">
              <a:buNone/>
            </a:pPr>
            <a:r>
              <a:rPr lang="fr-FR" sz="1750" dirty="0">
                <a:solidFill>
                  <a:srgbClr val="3C3939"/>
                </a:solidFill>
                <a:latin typeface="Roboto" pitchFamily="34" charset="0"/>
                <a:ea typeface="Roboto" pitchFamily="34" charset="-122"/>
                <a:cs typeface="Roboto" pitchFamily="34" charset="-120"/>
              </a:rPr>
              <a:t>Taille des données d'entrainement: 307 507 dont 25.93% de données manquantes</a:t>
            </a:r>
          </a:p>
          <a:p>
            <a:r>
              <a:rPr lang="fr-FR" sz="1750" dirty="0">
                <a:solidFill>
                  <a:srgbClr val="3C3939"/>
                </a:solidFill>
                <a:latin typeface="Roboto" pitchFamily="34" charset="0"/>
                <a:ea typeface="Roboto" pitchFamily="34" charset="-122"/>
                <a:cs typeface="Roboto" pitchFamily="34" charset="-120"/>
              </a:rPr>
              <a:t>Taille des données de test: 48 744 dont 22.02% de données manquantes</a:t>
            </a:r>
          </a:p>
          <a:p>
            <a:r>
              <a:rPr lang="fr-FR" sz="1750" dirty="0">
                <a:solidFill>
                  <a:srgbClr val="3C3939"/>
                </a:solidFill>
                <a:latin typeface="Roboto" pitchFamily="34" charset="0"/>
                <a:ea typeface="Roboto" pitchFamily="34" charset="-122"/>
                <a:cs typeface="Roboto" pitchFamily="34" charset="-120"/>
              </a:rPr>
              <a:t>Nombre de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 797</a:t>
            </a:r>
          </a:p>
          <a:p>
            <a:endParaRPr lang="fr-FR" sz="1750" dirty="0">
              <a:solidFill>
                <a:srgbClr val="3C3939"/>
              </a:solidFill>
              <a:latin typeface="Roboto" pitchFamily="34" charset="0"/>
              <a:ea typeface="Roboto" pitchFamily="34" charset="-122"/>
              <a:cs typeface="Roboto" pitchFamily="34" charset="-120"/>
            </a:endParaRPr>
          </a:p>
          <a:p>
            <a:r>
              <a:rPr lang="fr-FR" sz="1750" dirty="0">
                <a:solidFill>
                  <a:srgbClr val="3C3939"/>
                </a:solidFill>
                <a:latin typeface="Roboto" pitchFamily="34" charset="0"/>
                <a:ea typeface="Roboto" pitchFamily="34" charset="-122"/>
                <a:cs typeface="Roboto" pitchFamily="34" charset="-120"/>
              </a:rPr>
              <a:t>Traitement des données :</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Transformation des variables DAYS_BIRTH, DAYS_ID_PUBLISH, DAYS_EMPLOYED, TARGET</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Traitement des NaN : remplacement par 0 ou la médiane ou le mode</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Traitement des valeurs négatives</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Traitement des variables catégorielles par One Hot </a:t>
            </a:r>
            <a:r>
              <a:rPr lang="fr-FR" sz="1750" dirty="0" err="1">
                <a:solidFill>
                  <a:srgbClr val="3C3939"/>
                </a:solidFill>
                <a:latin typeface="Roboto" pitchFamily="34" charset="0"/>
                <a:ea typeface="Roboto" pitchFamily="34" charset="-122"/>
                <a:cs typeface="Roboto" pitchFamily="34" charset="-120"/>
              </a:rPr>
              <a:t>Encoding</a:t>
            </a:r>
            <a:endParaRPr lang="fr-FR" sz="1750" dirty="0">
              <a:solidFill>
                <a:srgbClr val="3C3939"/>
              </a:solidFill>
              <a:latin typeface="Roboto" pitchFamily="34" charset="0"/>
              <a:ea typeface="Roboto" pitchFamily="34" charset="-122"/>
              <a:cs typeface="Roboto" pitchFamily="34" charset="-120"/>
            </a:endParaRPr>
          </a:p>
          <a:p>
            <a:endParaRPr lang="fr-FR" sz="1750" dirty="0">
              <a:solidFill>
                <a:srgbClr val="3C3939"/>
              </a:solidFill>
              <a:latin typeface="Roboto" pitchFamily="34" charset="0"/>
              <a:ea typeface="Roboto" pitchFamily="34" charset="-122"/>
              <a:cs typeface="Roboto" pitchFamily="34" charset="-120"/>
            </a:endParaRPr>
          </a:p>
          <a:p>
            <a:r>
              <a:rPr lang="fr-FR" sz="1750" dirty="0" err="1">
                <a:solidFill>
                  <a:srgbClr val="3C3939"/>
                </a:solidFill>
                <a:latin typeface="Roboto" pitchFamily="34" charset="0"/>
                <a:ea typeface="Roboto" pitchFamily="34" charset="-122"/>
                <a:cs typeface="Roboto" pitchFamily="34" charset="-120"/>
              </a:rPr>
              <a:t>Feature</a:t>
            </a:r>
            <a:r>
              <a:rPr lang="fr-FR" sz="1750" dirty="0">
                <a:solidFill>
                  <a:srgbClr val="3C3939"/>
                </a:solidFill>
                <a:latin typeface="Roboto" pitchFamily="34" charset="0"/>
                <a:ea typeface="Roboto" pitchFamily="34" charset="-122"/>
                <a:cs typeface="Roboto" pitchFamily="34" charset="-120"/>
              </a:rPr>
              <a:t> engineering :</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Calcul de nouvelles variables : YEARS_BINNED</a:t>
            </a:r>
          </a:p>
          <a:p>
            <a:pPr marL="285750" indent="-285750">
              <a:buFont typeface="Wingdings" panose="05000000000000000000" pitchFamily="2" charset="2"/>
              <a:buChar char="§"/>
            </a:pPr>
            <a:r>
              <a:rPr lang="fr-FR" sz="1750" dirty="0" err="1">
                <a:solidFill>
                  <a:srgbClr val="3C3939"/>
                </a:solidFill>
                <a:latin typeface="Roboto" pitchFamily="34" charset="0"/>
                <a:ea typeface="Roboto" pitchFamily="34" charset="-122"/>
                <a:cs typeface="Roboto" pitchFamily="34" charset="-120"/>
              </a:rPr>
              <a:t>Aggrégation</a:t>
            </a:r>
            <a:r>
              <a:rPr lang="fr-FR" sz="1750" dirty="0">
                <a:solidFill>
                  <a:srgbClr val="3C3939"/>
                </a:solidFill>
                <a:latin typeface="Roboto" pitchFamily="34" charset="0"/>
                <a:ea typeface="Roboto" pitchFamily="34" charset="-122"/>
                <a:cs typeface="Roboto" pitchFamily="34" charset="-120"/>
              </a:rPr>
              <a:t> des colonnes _MIN|_MAX|_MEAN|_VAR|_SUM|_SIZE pour chaque variable</a:t>
            </a:r>
          </a:p>
          <a:p>
            <a:pPr marL="285750" indent="-285750">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Création de nouvelles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a:t>
            </a:r>
          </a:p>
          <a:p>
            <a:pPr lvl="1"/>
            <a:r>
              <a:rPr lang="fr-FR" sz="1750" dirty="0">
                <a:solidFill>
                  <a:srgbClr val="3C3939"/>
                </a:solidFill>
                <a:latin typeface="Roboto" pitchFamily="34" charset="0"/>
                <a:ea typeface="Roboto" pitchFamily="34" charset="-122"/>
                <a:cs typeface="Roboto" pitchFamily="34" charset="-120"/>
              </a:rPr>
              <a:t>DAYS_EMPLOYED_PERC, INCOME_CREDIT_PERC, INCOME_PER_PERSON, ANNUITY_INCOME_PERC, PAYMENT_RATE, </a:t>
            </a:r>
            <a:r>
              <a:rPr lang="en-US" sz="1750" dirty="0">
                <a:solidFill>
                  <a:srgbClr val="3C3939"/>
                </a:solidFill>
                <a:latin typeface="Roboto" pitchFamily="34" charset="0"/>
                <a:ea typeface="Roboto" pitchFamily="34" charset="-122"/>
                <a:cs typeface="Roboto" pitchFamily="34" charset="-120"/>
              </a:rPr>
              <a:t>NAME_EDUCATION_TYPE, NAME_FAMILY_STATUS, NAME_INCOME_TYPE, NAME_HOUSING_TYPE, NAME_TYPE_SUITE, ORGANIZATION_TYPE, OCCUPATION_TYPE</a:t>
            </a:r>
          </a:p>
          <a:p>
            <a:pPr lvl="1"/>
            <a:endParaRPr lang="fr-FR" sz="1750" dirty="0">
              <a:solidFill>
                <a:srgbClr val="3C3939"/>
              </a:solidFill>
              <a:latin typeface="Roboto" pitchFamily="34" charset="0"/>
              <a:ea typeface="Roboto" pitchFamily="34" charset="-122"/>
              <a:cs typeface="Roboto" pitchFamily="34" charset="-120"/>
            </a:endParaRPr>
          </a:p>
          <a:p>
            <a:endParaRPr lang="fr-FR" sz="1750" dirty="0">
              <a:solidFill>
                <a:srgbClr val="3C3939"/>
              </a:solidFill>
              <a:latin typeface="Roboto" pitchFamily="34" charset="0"/>
              <a:ea typeface="Roboto" pitchFamily="34" charset="-122"/>
              <a:cs typeface="Roboto" pitchFamily="34" charset="-120"/>
            </a:endParaRPr>
          </a:p>
          <a:p>
            <a:endParaRPr lang="fr-FR" sz="1750" dirty="0">
              <a:solidFill>
                <a:srgbClr val="3C3939"/>
              </a:solidFill>
              <a:latin typeface="Roboto" pitchFamily="34" charset="0"/>
              <a:ea typeface="Roboto" pitchFamily="34" charset="-122"/>
              <a:cs typeface="Roboto" pitchFamily="34" charset="-120"/>
            </a:endParaRPr>
          </a:p>
          <a:p>
            <a:pPr marL="0" indent="0">
              <a:buNone/>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1710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Analyse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exploratoire</a:t>
            </a:r>
            <a:endParaRPr lang="en-US" sz="4450" b="1" dirty="0"/>
          </a:p>
        </p:txBody>
      </p:sp>
      <p:grpSp>
        <p:nvGrpSpPr>
          <p:cNvPr id="11" name="Groupe 10">
            <a:extLst>
              <a:ext uri="{FF2B5EF4-FFF2-40B4-BE49-F238E27FC236}">
                <a16:creationId xmlns:a16="http://schemas.microsoft.com/office/drawing/2014/main" id="{346A6224-B6A7-2644-AA51-9209D5E33597}"/>
              </a:ext>
            </a:extLst>
          </p:cNvPr>
          <p:cNvGrpSpPr/>
          <p:nvPr/>
        </p:nvGrpSpPr>
        <p:grpSpPr>
          <a:xfrm>
            <a:off x="246581" y="1363220"/>
            <a:ext cx="2106202" cy="1017142"/>
            <a:chOff x="1808252" y="1592494"/>
            <a:chExt cx="2558265" cy="1017142"/>
          </a:xfrm>
        </p:grpSpPr>
        <p:sp>
          <p:nvSpPr>
            <p:cNvPr id="10" name="Rectangle : coins arrondis 9">
              <a:extLst>
                <a:ext uri="{FF2B5EF4-FFF2-40B4-BE49-F238E27FC236}">
                  <a16:creationId xmlns:a16="http://schemas.microsoft.com/office/drawing/2014/main" id="{4D15819A-4B74-82ED-83BE-89A4ED8A55E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D638FB1-64FD-94A5-16A1-FE7B9C45D94D}"/>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Présentation des données</a:t>
              </a:r>
            </a:p>
          </p:txBody>
        </p:sp>
      </p:grpSp>
      <p:grpSp>
        <p:nvGrpSpPr>
          <p:cNvPr id="13" name="Groupe 12">
            <a:extLst>
              <a:ext uri="{FF2B5EF4-FFF2-40B4-BE49-F238E27FC236}">
                <a16:creationId xmlns:a16="http://schemas.microsoft.com/office/drawing/2014/main" id="{BCFC635A-C462-04E5-500D-721B0E8FACF3}"/>
              </a:ext>
            </a:extLst>
          </p:cNvPr>
          <p:cNvGrpSpPr/>
          <p:nvPr/>
        </p:nvGrpSpPr>
        <p:grpSpPr>
          <a:xfrm>
            <a:off x="246575" y="3215716"/>
            <a:ext cx="2106202" cy="1017142"/>
            <a:chOff x="1808252" y="1592494"/>
            <a:chExt cx="2558265" cy="1017142"/>
          </a:xfrm>
        </p:grpSpPr>
        <p:sp>
          <p:nvSpPr>
            <p:cNvPr id="14" name="Rectangle : coins arrondis 13">
              <a:extLst>
                <a:ext uri="{FF2B5EF4-FFF2-40B4-BE49-F238E27FC236}">
                  <a16:creationId xmlns:a16="http://schemas.microsoft.com/office/drawing/2014/main" id="{897B7A57-887B-871E-3B53-0AA68782B6F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FBC91C93-EBB6-0887-E06D-81E4A0433F43}"/>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Analyse et création de variables explicatives</a:t>
              </a:r>
            </a:p>
          </p:txBody>
        </p:sp>
      </p:grpSp>
      <p:grpSp>
        <p:nvGrpSpPr>
          <p:cNvPr id="16" name="Groupe 15">
            <a:extLst>
              <a:ext uri="{FF2B5EF4-FFF2-40B4-BE49-F238E27FC236}">
                <a16:creationId xmlns:a16="http://schemas.microsoft.com/office/drawing/2014/main" id="{39B9D539-072E-0A9D-BE9B-D3547646B82A}"/>
              </a:ext>
            </a:extLst>
          </p:cNvPr>
          <p:cNvGrpSpPr/>
          <p:nvPr/>
        </p:nvGrpSpPr>
        <p:grpSpPr>
          <a:xfrm>
            <a:off x="246569" y="5068212"/>
            <a:ext cx="2106202" cy="1017142"/>
            <a:chOff x="1808252" y="1592494"/>
            <a:chExt cx="2558265" cy="1017142"/>
          </a:xfrm>
        </p:grpSpPr>
        <p:sp>
          <p:nvSpPr>
            <p:cNvPr id="17" name="Rectangle : coins arrondis 16">
              <a:extLst>
                <a:ext uri="{FF2B5EF4-FFF2-40B4-BE49-F238E27FC236}">
                  <a16:creationId xmlns:a16="http://schemas.microsoft.com/office/drawing/2014/main" id="{2F62C757-16EB-23E5-DFF3-75FEAAFF9213}"/>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B0B86199-7CF1-1615-3DB6-5B257C0CCD15}"/>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Gestion des valeurs manquantes</a:t>
              </a:r>
            </a:p>
          </p:txBody>
        </p:sp>
      </p:grpSp>
      <p:sp>
        <p:nvSpPr>
          <p:cNvPr id="22" name="Flèche : bas 21">
            <a:extLst>
              <a:ext uri="{FF2B5EF4-FFF2-40B4-BE49-F238E27FC236}">
                <a16:creationId xmlns:a16="http://schemas.microsoft.com/office/drawing/2014/main" id="{788CE953-5527-EBC8-128C-895611907A6D}"/>
              </a:ext>
            </a:extLst>
          </p:cNvPr>
          <p:cNvSpPr/>
          <p:nvPr/>
        </p:nvSpPr>
        <p:spPr>
          <a:xfrm>
            <a:off x="1017142" y="2611235"/>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bas 22">
            <a:extLst>
              <a:ext uri="{FF2B5EF4-FFF2-40B4-BE49-F238E27FC236}">
                <a16:creationId xmlns:a16="http://schemas.microsoft.com/office/drawing/2014/main" id="{3A46240B-A7C1-B731-F57A-B687B951EAC1}"/>
              </a:ext>
            </a:extLst>
          </p:cNvPr>
          <p:cNvSpPr/>
          <p:nvPr/>
        </p:nvSpPr>
        <p:spPr>
          <a:xfrm>
            <a:off x="1017142" y="4434239"/>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0EAF2FAC-28AC-2B5F-4BBA-1EF2B74F2D90}"/>
              </a:ext>
            </a:extLst>
          </p:cNvPr>
          <p:cNvSpPr/>
          <p:nvPr/>
        </p:nvSpPr>
        <p:spPr>
          <a:xfrm>
            <a:off x="2494960" y="1363219"/>
            <a:ext cx="11827215" cy="6569494"/>
          </a:xfrm>
          <a:prstGeom prst="roundRect">
            <a:avLst>
              <a:gd name="adj" fmla="val 5394"/>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799047C7-818E-A725-3F48-AC768B4DC17A}"/>
              </a:ext>
            </a:extLst>
          </p:cNvPr>
          <p:cNvPicPr>
            <a:picLocks noChangeAspect="1"/>
          </p:cNvPicPr>
          <p:nvPr/>
        </p:nvPicPr>
        <p:blipFill>
          <a:blip r:embed="rId3"/>
          <a:stretch>
            <a:fillRect/>
          </a:stretch>
        </p:blipFill>
        <p:spPr>
          <a:xfrm>
            <a:off x="2686690" y="1564724"/>
            <a:ext cx="11378630" cy="6367989"/>
          </a:xfrm>
          <a:prstGeom prst="rect">
            <a:avLst/>
          </a:prstGeom>
        </p:spPr>
      </p:pic>
      <p:sp>
        <p:nvSpPr>
          <p:cNvPr id="7" name="Text 5">
            <a:extLst>
              <a:ext uri="{FF2B5EF4-FFF2-40B4-BE49-F238E27FC236}">
                <a16:creationId xmlns:a16="http://schemas.microsoft.com/office/drawing/2014/main" id="{087E9862-AD08-07C4-710E-F83D05164887}"/>
              </a:ext>
            </a:extLst>
          </p:cNvPr>
          <p:cNvSpPr/>
          <p:nvPr/>
        </p:nvSpPr>
        <p:spPr>
          <a:xfrm>
            <a:off x="2686690" y="7127641"/>
            <a:ext cx="5706635"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Suppression des variables avec plus de 50 % de valeurs manquantes : Nombre de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passe de 797 à 561 </a:t>
            </a:r>
          </a:p>
        </p:txBody>
      </p:sp>
    </p:spTree>
    <p:extLst>
      <p:ext uri="{BB962C8B-B14F-4D97-AF65-F5344CB8AC3E}">
        <p14:creationId xmlns:p14="http://schemas.microsoft.com/office/powerpoint/2010/main" val="1944905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Analyse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exploratoire</a:t>
            </a:r>
            <a:endParaRPr lang="en-US" sz="4450" b="1" dirty="0"/>
          </a:p>
        </p:txBody>
      </p:sp>
      <p:grpSp>
        <p:nvGrpSpPr>
          <p:cNvPr id="11" name="Groupe 10">
            <a:extLst>
              <a:ext uri="{FF2B5EF4-FFF2-40B4-BE49-F238E27FC236}">
                <a16:creationId xmlns:a16="http://schemas.microsoft.com/office/drawing/2014/main" id="{346A6224-B6A7-2644-AA51-9209D5E33597}"/>
              </a:ext>
            </a:extLst>
          </p:cNvPr>
          <p:cNvGrpSpPr/>
          <p:nvPr/>
        </p:nvGrpSpPr>
        <p:grpSpPr>
          <a:xfrm>
            <a:off x="246581" y="1363220"/>
            <a:ext cx="2106202" cy="1017142"/>
            <a:chOff x="1808252" y="1592494"/>
            <a:chExt cx="2558265" cy="1017142"/>
          </a:xfrm>
        </p:grpSpPr>
        <p:sp>
          <p:nvSpPr>
            <p:cNvPr id="10" name="Rectangle : coins arrondis 9">
              <a:extLst>
                <a:ext uri="{FF2B5EF4-FFF2-40B4-BE49-F238E27FC236}">
                  <a16:creationId xmlns:a16="http://schemas.microsoft.com/office/drawing/2014/main" id="{4D15819A-4B74-82ED-83BE-89A4ED8A55E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D638FB1-64FD-94A5-16A1-FE7B9C45D94D}"/>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Présentation des données</a:t>
              </a:r>
            </a:p>
          </p:txBody>
        </p:sp>
      </p:grpSp>
      <p:grpSp>
        <p:nvGrpSpPr>
          <p:cNvPr id="13" name="Groupe 12">
            <a:extLst>
              <a:ext uri="{FF2B5EF4-FFF2-40B4-BE49-F238E27FC236}">
                <a16:creationId xmlns:a16="http://schemas.microsoft.com/office/drawing/2014/main" id="{BCFC635A-C462-04E5-500D-721B0E8FACF3}"/>
              </a:ext>
            </a:extLst>
          </p:cNvPr>
          <p:cNvGrpSpPr/>
          <p:nvPr/>
        </p:nvGrpSpPr>
        <p:grpSpPr>
          <a:xfrm>
            <a:off x="246575" y="3215716"/>
            <a:ext cx="2106202" cy="1017142"/>
            <a:chOff x="1808252" y="1592494"/>
            <a:chExt cx="2558265" cy="1017142"/>
          </a:xfrm>
        </p:grpSpPr>
        <p:sp>
          <p:nvSpPr>
            <p:cNvPr id="14" name="Rectangle : coins arrondis 13">
              <a:extLst>
                <a:ext uri="{FF2B5EF4-FFF2-40B4-BE49-F238E27FC236}">
                  <a16:creationId xmlns:a16="http://schemas.microsoft.com/office/drawing/2014/main" id="{897B7A57-887B-871E-3B53-0AA68782B6F1}"/>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FBC91C93-EBB6-0887-E06D-81E4A0433F43}"/>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Analyse et création de variables explicatives</a:t>
              </a:r>
            </a:p>
          </p:txBody>
        </p:sp>
      </p:grpSp>
      <p:grpSp>
        <p:nvGrpSpPr>
          <p:cNvPr id="16" name="Groupe 15">
            <a:extLst>
              <a:ext uri="{FF2B5EF4-FFF2-40B4-BE49-F238E27FC236}">
                <a16:creationId xmlns:a16="http://schemas.microsoft.com/office/drawing/2014/main" id="{39B9D539-072E-0A9D-BE9B-D3547646B82A}"/>
              </a:ext>
            </a:extLst>
          </p:cNvPr>
          <p:cNvGrpSpPr/>
          <p:nvPr/>
        </p:nvGrpSpPr>
        <p:grpSpPr>
          <a:xfrm>
            <a:off x="246569" y="5068212"/>
            <a:ext cx="2106202" cy="1017142"/>
            <a:chOff x="1808252" y="1592494"/>
            <a:chExt cx="2558265" cy="1017142"/>
          </a:xfrm>
        </p:grpSpPr>
        <p:sp>
          <p:nvSpPr>
            <p:cNvPr id="17" name="Rectangle : coins arrondis 16">
              <a:extLst>
                <a:ext uri="{FF2B5EF4-FFF2-40B4-BE49-F238E27FC236}">
                  <a16:creationId xmlns:a16="http://schemas.microsoft.com/office/drawing/2014/main" id="{2F62C757-16EB-23E5-DFF3-75FEAAFF9213}"/>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B0B86199-7CF1-1615-3DB6-5B257C0CCD15}"/>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Gestion des valeurs manquantes</a:t>
              </a:r>
            </a:p>
          </p:txBody>
        </p:sp>
      </p:grpSp>
      <p:grpSp>
        <p:nvGrpSpPr>
          <p:cNvPr id="19" name="Groupe 18">
            <a:extLst>
              <a:ext uri="{FF2B5EF4-FFF2-40B4-BE49-F238E27FC236}">
                <a16:creationId xmlns:a16="http://schemas.microsoft.com/office/drawing/2014/main" id="{179283C4-F749-7744-0AB0-BF3826DCA747}"/>
              </a:ext>
            </a:extLst>
          </p:cNvPr>
          <p:cNvGrpSpPr/>
          <p:nvPr/>
        </p:nvGrpSpPr>
        <p:grpSpPr>
          <a:xfrm>
            <a:off x="246573" y="6915571"/>
            <a:ext cx="2106202" cy="1017142"/>
            <a:chOff x="1808252" y="1592494"/>
            <a:chExt cx="2558265" cy="1017142"/>
          </a:xfrm>
        </p:grpSpPr>
        <p:sp>
          <p:nvSpPr>
            <p:cNvPr id="20" name="Rectangle : coins arrondis 19">
              <a:extLst>
                <a:ext uri="{FF2B5EF4-FFF2-40B4-BE49-F238E27FC236}">
                  <a16:creationId xmlns:a16="http://schemas.microsoft.com/office/drawing/2014/main" id="{E5727510-AF8E-B595-BDBF-10D8C1982CFF}"/>
                </a:ext>
              </a:extLst>
            </p:cNvPr>
            <p:cNvSpPr/>
            <p:nvPr/>
          </p:nvSpPr>
          <p:spPr>
            <a:xfrm>
              <a:off x="1808252" y="1592494"/>
              <a:ext cx="2558265" cy="1017142"/>
            </a:xfrm>
            <a:prstGeom prst="roundRect">
              <a:avLst/>
            </a:prstGeom>
            <a:solidFill>
              <a:srgbClr val="E6C46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482FCCA4-9C04-E33E-8CEC-7D9A04AEE3D5}"/>
                </a:ext>
              </a:extLst>
            </p:cNvPr>
            <p:cNvSpPr txBox="1"/>
            <p:nvPr/>
          </p:nvSpPr>
          <p:spPr>
            <a:xfrm>
              <a:off x="1808252" y="1808677"/>
              <a:ext cx="2558264" cy="584775"/>
            </a:xfrm>
            <a:prstGeom prst="rect">
              <a:avLst/>
            </a:prstGeom>
            <a:noFill/>
          </p:spPr>
          <p:txBody>
            <a:bodyPr wrap="square" rtlCol="0">
              <a:spAutoFit/>
            </a:bodyPr>
            <a:lstStyle/>
            <a:p>
              <a:pPr algn="ctr"/>
              <a:r>
                <a:rPr lang="fr-FR" sz="1600" b="1" dirty="0">
                  <a:solidFill>
                    <a:schemeClr val="bg1"/>
                  </a:solidFill>
                </a:rPr>
                <a:t>Sélection de</a:t>
              </a:r>
            </a:p>
            <a:p>
              <a:pPr algn="ctr"/>
              <a:r>
                <a:rPr lang="fr-FR" sz="1600" b="1" dirty="0">
                  <a:solidFill>
                    <a:schemeClr val="bg1"/>
                  </a:solidFill>
                </a:rPr>
                <a:t>variables</a:t>
              </a:r>
            </a:p>
          </p:txBody>
        </p:sp>
      </p:grpSp>
      <p:sp>
        <p:nvSpPr>
          <p:cNvPr id="22" name="Flèche : bas 21">
            <a:extLst>
              <a:ext uri="{FF2B5EF4-FFF2-40B4-BE49-F238E27FC236}">
                <a16:creationId xmlns:a16="http://schemas.microsoft.com/office/drawing/2014/main" id="{788CE953-5527-EBC8-128C-895611907A6D}"/>
              </a:ext>
            </a:extLst>
          </p:cNvPr>
          <p:cNvSpPr/>
          <p:nvPr/>
        </p:nvSpPr>
        <p:spPr>
          <a:xfrm>
            <a:off x="1017142" y="2611235"/>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bas 22">
            <a:extLst>
              <a:ext uri="{FF2B5EF4-FFF2-40B4-BE49-F238E27FC236}">
                <a16:creationId xmlns:a16="http://schemas.microsoft.com/office/drawing/2014/main" id="{3A46240B-A7C1-B731-F57A-B687B951EAC1}"/>
              </a:ext>
            </a:extLst>
          </p:cNvPr>
          <p:cNvSpPr/>
          <p:nvPr/>
        </p:nvSpPr>
        <p:spPr>
          <a:xfrm>
            <a:off x="1017142" y="4434239"/>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bas 23">
            <a:extLst>
              <a:ext uri="{FF2B5EF4-FFF2-40B4-BE49-F238E27FC236}">
                <a16:creationId xmlns:a16="http://schemas.microsoft.com/office/drawing/2014/main" id="{6CD52AA8-549D-CE47-2A9B-B5B5799A162E}"/>
              </a:ext>
            </a:extLst>
          </p:cNvPr>
          <p:cNvSpPr/>
          <p:nvPr/>
        </p:nvSpPr>
        <p:spPr>
          <a:xfrm>
            <a:off x="1017130" y="6313504"/>
            <a:ext cx="565078" cy="402987"/>
          </a:xfrm>
          <a:prstGeom prst="downArrow">
            <a:avLst/>
          </a:prstGeom>
          <a:solidFill>
            <a:srgbClr val="E6C4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CC2705B6-793E-05FF-F5D9-639098EDC08D}"/>
              </a:ext>
            </a:extLst>
          </p:cNvPr>
          <p:cNvSpPr/>
          <p:nvPr/>
        </p:nvSpPr>
        <p:spPr>
          <a:xfrm>
            <a:off x="2494960" y="1363219"/>
            <a:ext cx="11827215" cy="6569494"/>
          </a:xfrm>
          <a:prstGeom prst="roundRect">
            <a:avLst>
              <a:gd name="adj" fmla="val 5394"/>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6608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Modélisation</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69061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Modélisation</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2602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Tracking par </a:t>
            </a:r>
            <a:r>
              <a:rPr lang="en-US" sz="4450" b="1" dirty="0" err="1">
                <a:solidFill>
                  <a:srgbClr val="1B1B27"/>
                </a:solidFill>
                <a:latin typeface="Raleway" pitchFamily="34" charset="0"/>
                <a:ea typeface="Raleway" pitchFamily="34" charset="-122"/>
                <a:cs typeface="Raleway" pitchFamily="34" charset="-120"/>
              </a:rPr>
              <a:t>Mlflow</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812957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Versioning par Git</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98654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Analyse</a:t>
            </a:r>
            <a:r>
              <a:rPr lang="en-US" dirty="0">
                <a:solidFill>
                  <a:srgbClr val="3C3939"/>
                </a:solidFill>
                <a:latin typeface="Roboto" pitchFamily="34" charset="0"/>
                <a:ea typeface="Roboto" pitchFamily="34" charset="-122"/>
              </a:rPr>
              <a:t> </a:t>
            </a:r>
            <a:r>
              <a:rPr lang="en-US" dirty="0" err="1">
                <a:solidFill>
                  <a:srgbClr val="3C3939"/>
                </a:solidFill>
                <a:latin typeface="Roboto" pitchFamily="34" charset="0"/>
                <a:ea typeface="Roboto" pitchFamily="34" charset="-122"/>
              </a:rPr>
              <a:t>exploratoire</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Modélisation</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7167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Explication </a:t>
            </a:r>
            <a:r>
              <a:rPr lang="en-US" sz="4450" b="1" dirty="0" err="1">
                <a:solidFill>
                  <a:srgbClr val="1B1B27"/>
                </a:solidFill>
                <a:latin typeface="Raleway" pitchFamily="34" charset="0"/>
                <a:ea typeface="Raleway" pitchFamily="34" charset="-122"/>
                <a:cs typeface="Raleway" pitchFamily="34" charset="-120"/>
              </a:rPr>
              <a:t>globale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4104927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Explication locale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82740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78354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E9EB412-60BF-8603-1103-67209152C862}"/>
              </a:ext>
            </a:extLst>
          </p:cNvPr>
          <p:cNvPicPr>
            <a:picLocks noChangeAspect="1"/>
          </p:cNvPicPr>
          <p:nvPr/>
        </p:nvPicPr>
        <p:blipFill>
          <a:blip r:embed="rId3"/>
          <a:stretch>
            <a:fillRect/>
          </a:stretch>
        </p:blipFill>
        <p:spPr>
          <a:xfrm>
            <a:off x="413374" y="1052085"/>
            <a:ext cx="13803651" cy="6125430"/>
          </a:xfrm>
          <a:prstGeom prst="rect">
            <a:avLst/>
          </a:prstGeom>
        </p:spPr>
      </p:pic>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Création</a:t>
            </a:r>
            <a:r>
              <a:rPr lang="en-US" sz="4450" b="1" dirty="0">
                <a:solidFill>
                  <a:srgbClr val="1B1B27"/>
                </a:solidFill>
                <a:latin typeface="Raleway" pitchFamily="34" charset="0"/>
                <a:ea typeface="Raleway" pitchFamily="34" charset="-122"/>
                <a:cs typeface="Raleway" pitchFamily="34" charset="-120"/>
              </a:rPr>
              <a:t> de </a:t>
            </a:r>
            <a:r>
              <a:rPr lang="en-US" sz="4450" b="1" dirty="0" err="1">
                <a:solidFill>
                  <a:srgbClr val="1B1B27"/>
                </a:solidFill>
                <a:latin typeface="Raleway" pitchFamily="34" charset="0"/>
                <a:ea typeface="Raleway" pitchFamily="34" charset="-122"/>
                <a:cs typeface="Raleway" pitchFamily="34" charset="-120"/>
              </a:rPr>
              <a:t>l’API</a:t>
            </a:r>
            <a:r>
              <a:rPr lang="en-US" sz="4450" b="1" dirty="0">
                <a:solidFill>
                  <a:srgbClr val="1B1B27"/>
                </a:solidFill>
                <a:latin typeface="Raleway" pitchFamily="34" charset="0"/>
                <a:ea typeface="Raleway" pitchFamily="34" charset="-122"/>
                <a:cs typeface="Raleway" pitchFamily="34" charset="-120"/>
              </a:rPr>
              <a:t> avec </a:t>
            </a:r>
            <a:r>
              <a:rPr lang="en-US" sz="4450" b="1" dirty="0" err="1">
                <a:solidFill>
                  <a:srgbClr val="1B1B27"/>
                </a:solidFill>
                <a:latin typeface="Raleway" pitchFamily="34" charset="0"/>
                <a:ea typeface="Raleway" pitchFamily="34" charset="-122"/>
                <a:cs typeface="Raleway" pitchFamily="34" charset="-120"/>
              </a:rPr>
              <a:t>FastAPI</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10736494" y="1320968"/>
            <a:ext cx="3285674" cy="1078821"/>
          </a:xfrm>
          <a:prstGeom prst="rect">
            <a:avLst/>
          </a:prstGeom>
          <a:noFill/>
          <a:ln/>
        </p:spPr>
        <p:txBody>
          <a:bodyPr wrap="square" lIns="0" tIns="0" rIns="0" bIns="0" rtlCol="0" anchor="t">
            <a:spAutoFit/>
          </a:bodyPr>
          <a:lstStyle/>
          <a:p>
            <a:pPr algn="just">
              <a:lnSpc>
                <a:spcPts val="2850"/>
              </a:lnSpc>
            </a:pPr>
            <a:r>
              <a:rPr lang="fr-FR" sz="1750" dirty="0" err="1">
                <a:solidFill>
                  <a:srgbClr val="3C3939"/>
                </a:solidFill>
                <a:latin typeface="Roboto" pitchFamily="34" charset="0"/>
                <a:ea typeface="Roboto" pitchFamily="34" charset="-122"/>
                <a:cs typeface="Roboto" pitchFamily="34" charset="-120"/>
              </a:rPr>
              <a:t>FastAPI</a:t>
            </a:r>
            <a:r>
              <a:rPr lang="fr-FR" sz="1750" dirty="0">
                <a:solidFill>
                  <a:srgbClr val="3C3939"/>
                </a:solidFill>
                <a:latin typeface="Roboto" pitchFamily="34" charset="0"/>
                <a:ea typeface="Roboto" pitchFamily="34" charset="-122"/>
                <a:cs typeface="Roboto" pitchFamily="34" charset="-120"/>
              </a:rPr>
              <a:t> est un </a:t>
            </a:r>
            <a:r>
              <a:rPr lang="fr-FR" sz="1750" dirty="0" err="1">
                <a:solidFill>
                  <a:srgbClr val="3C3939"/>
                </a:solidFill>
                <a:latin typeface="Roboto" pitchFamily="34" charset="0"/>
                <a:ea typeface="Roboto" pitchFamily="34" charset="-122"/>
                <a:cs typeface="Roboto" pitchFamily="34" charset="-120"/>
              </a:rPr>
              <a:t>framework</a:t>
            </a:r>
            <a:r>
              <a:rPr lang="fr-FR" sz="1750" dirty="0">
                <a:solidFill>
                  <a:srgbClr val="3C3939"/>
                </a:solidFill>
                <a:latin typeface="Roboto" pitchFamily="34" charset="0"/>
                <a:ea typeface="Roboto" pitchFamily="34" charset="-122"/>
                <a:cs typeface="Roboto" pitchFamily="34" charset="-120"/>
              </a:rPr>
              <a:t> web moderne et rapide permettant de créer des API avec Python.</a:t>
            </a:r>
          </a:p>
        </p:txBody>
      </p:sp>
      <p:pic>
        <p:nvPicPr>
          <p:cNvPr id="4" name="Image 3">
            <a:extLst>
              <a:ext uri="{FF2B5EF4-FFF2-40B4-BE49-F238E27FC236}">
                <a16:creationId xmlns:a16="http://schemas.microsoft.com/office/drawing/2014/main" id="{3EDC9B35-87E4-88D9-D1EA-7F73E60B321C}"/>
              </a:ext>
            </a:extLst>
          </p:cNvPr>
          <p:cNvPicPr>
            <a:picLocks noChangeAspect="1"/>
          </p:cNvPicPr>
          <p:nvPr/>
        </p:nvPicPr>
        <p:blipFill>
          <a:blip r:embed="rId4"/>
          <a:stretch>
            <a:fillRect/>
          </a:stretch>
        </p:blipFill>
        <p:spPr>
          <a:xfrm>
            <a:off x="10736494" y="318396"/>
            <a:ext cx="3285674" cy="743316"/>
          </a:xfrm>
          <a:prstGeom prst="rect">
            <a:avLst/>
          </a:prstGeom>
        </p:spPr>
      </p:pic>
    </p:spTree>
    <p:extLst>
      <p:ext uri="{BB962C8B-B14F-4D97-AF65-F5344CB8AC3E}">
        <p14:creationId xmlns:p14="http://schemas.microsoft.com/office/powerpoint/2010/main" val="72796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FastAPI</a:t>
            </a:r>
            <a:endParaRPr lang="en-US" sz="4450" b="1" dirty="0"/>
          </a:p>
        </p:txBody>
      </p:sp>
      <p:pic>
        <p:nvPicPr>
          <p:cNvPr id="2" name="Image 1">
            <a:extLst>
              <a:ext uri="{FF2B5EF4-FFF2-40B4-BE49-F238E27FC236}">
                <a16:creationId xmlns:a16="http://schemas.microsoft.com/office/drawing/2014/main" id="{A857F175-889E-3F4D-5A09-2BAF84FEF992}"/>
              </a:ext>
            </a:extLst>
          </p:cNvPr>
          <p:cNvPicPr>
            <a:picLocks noChangeAspect="1"/>
          </p:cNvPicPr>
          <p:nvPr/>
        </p:nvPicPr>
        <p:blipFill>
          <a:blip r:embed="rId3"/>
          <a:stretch>
            <a:fillRect/>
          </a:stretch>
        </p:blipFill>
        <p:spPr>
          <a:xfrm>
            <a:off x="1071105" y="1039130"/>
            <a:ext cx="12474905" cy="6814754"/>
          </a:xfrm>
          <a:prstGeom prst="rect">
            <a:avLst/>
          </a:prstGeom>
        </p:spPr>
      </p:pic>
      <p:pic>
        <p:nvPicPr>
          <p:cNvPr id="7" name="Image 6">
            <a:extLst>
              <a:ext uri="{FF2B5EF4-FFF2-40B4-BE49-F238E27FC236}">
                <a16:creationId xmlns:a16="http://schemas.microsoft.com/office/drawing/2014/main" id="{9F14506A-E898-75F1-A8E6-DADDAC8BE65A}"/>
              </a:ext>
            </a:extLst>
          </p:cNvPr>
          <p:cNvPicPr>
            <a:picLocks noChangeAspect="1"/>
          </p:cNvPicPr>
          <p:nvPr/>
        </p:nvPicPr>
        <p:blipFill>
          <a:blip r:embed="rId4"/>
          <a:stretch>
            <a:fillRect/>
          </a:stretch>
        </p:blipFill>
        <p:spPr>
          <a:xfrm>
            <a:off x="6881598" y="59559"/>
            <a:ext cx="7668695" cy="2152950"/>
          </a:xfrm>
          <a:prstGeom prst="rect">
            <a:avLst/>
          </a:prstGeom>
        </p:spPr>
      </p:pic>
    </p:spTree>
    <p:extLst>
      <p:ext uri="{BB962C8B-B14F-4D97-AF65-F5344CB8AC3E}">
        <p14:creationId xmlns:p14="http://schemas.microsoft.com/office/powerpoint/2010/main" val="4210756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598C665-2801-A450-1C72-C60D0C316A53}"/>
              </a:ext>
            </a:extLst>
          </p:cNvPr>
          <p:cNvPicPr>
            <a:picLocks noChangeAspect="1"/>
          </p:cNvPicPr>
          <p:nvPr/>
        </p:nvPicPr>
        <p:blipFill>
          <a:blip r:embed="rId3"/>
          <a:stretch>
            <a:fillRect/>
          </a:stretch>
        </p:blipFill>
        <p:spPr>
          <a:xfrm>
            <a:off x="842583" y="0"/>
            <a:ext cx="12945233" cy="8229600"/>
          </a:xfrm>
          <a:prstGeom prst="rect">
            <a:avLst/>
          </a:prstGeom>
        </p:spPr>
      </p:pic>
      <p:pic>
        <p:nvPicPr>
          <p:cNvPr id="5" name="Image 4">
            <a:extLst>
              <a:ext uri="{FF2B5EF4-FFF2-40B4-BE49-F238E27FC236}">
                <a16:creationId xmlns:a16="http://schemas.microsoft.com/office/drawing/2014/main" id="{CAC96FB3-562F-7549-3AAB-0AD289C54438}"/>
              </a:ext>
            </a:extLst>
          </p:cNvPr>
          <p:cNvPicPr>
            <a:picLocks noChangeAspect="1"/>
          </p:cNvPicPr>
          <p:nvPr/>
        </p:nvPicPr>
        <p:blipFill>
          <a:blip r:embed="rId4"/>
          <a:stretch>
            <a:fillRect/>
          </a:stretch>
        </p:blipFill>
        <p:spPr>
          <a:xfrm>
            <a:off x="10392246" y="6185894"/>
            <a:ext cx="3217739" cy="1390631"/>
          </a:xfrm>
          <a:prstGeom prst="rect">
            <a:avLst/>
          </a:prstGeom>
        </p:spPr>
      </p:pic>
      <p:cxnSp>
        <p:nvCxnSpPr>
          <p:cNvPr id="8" name="Connecteur droit avec flèche 7">
            <a:extLst>
              <a:ext uri="{FF2B5EF4-FFF2-40B4-BE49-F238E27FC236}">
                <a16:creationId xmlns:a16="http://schemas.microsoft.com/office/drawing/2014/main" id="{326B18B8-370A-C552-85BC-122A53AD27CC}"/>
              </a:ext>
            </a:extLst>
          </p:cNvPr>
          <p:cNvCxnSpPr/>
          <p:nvPr/>
        </p:nvCxnSpPr>
        <p:spPr>
          <a:xfrm flipH="1">
            <a:off x="3113070" y="6411074"/>
            <a:ext cx="7109717" cy="616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8CB422FD-F2C9-D798-F2E4-9A942017314A}"/>
              </a:ext>
            </a:extLst>
          </p:cNvPr>
          <p:cNvPicPr>
            <a:picLocks noChangeAspect="1"/>
          </p:cNvPicPr>
          <p:nvPr/>
        </p:nvPicPr>
        <p:blipFill>
          <a:blip r:embed="rId5"/>
          <a:stretch>
            <a:fillRect/>
          </a:stretch>
        </p:blipFill>
        <p:spPr>
          <a:xfrm>
            <a:off x="7845563" y="82627"/>
            <a:ext cx="6706536" cy="3010320"/>
          </a:xfrm>
          <a:prstGeom prst="rect">
            <a:avLst/>
          </a:prstGeom>
        </p:spPr>
      </p:pic>
    </p:spTree>
    <p:extLst>
      <p:ext uri="{BB962C8B-B14F-4D97-AF65-F5344CB8AC3E}">
        <p14:creationId xmlns:p14="http://schemas.microsoft.com/office/powerpoint/2010/main" val="79327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Déploiement</a:t>
            </a:r>
            <a:r>
              <a:rPr lang="en-US" sz="4450" b="1" dirty="0">
                <a:solidFill>
                  <a:srgbClr val="1B1B27"/>
                </a:solidFill>
                <a:latin typeface="Raleway" pitchFamily="34" charset="0"/>
                <a:ea typeface="Raleway" pitchFamily="34" charset="-122"/>
                <a:cs typeface="Raleway" pitchFamily="34" charset="-120"/>
              </a:rPr>
              <a:t> GitHub + Heroku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17887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Workflow GitHub-Actions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85211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Test de </a:t>
            </a:r>
            <a:r>
              <a:rPr lang="en-US" sz="4450" b="1" dirty="0" err="1">
                <a:solidFill>
                  <a:srgbClr val="1B1B27"/>
                </a:solidFill>
                <a:latin typeface="Raleway" pitchFamily="34" charset="0"/>
                <a:ea typeface="Raleway" pitchFamily="34" charset="-122"/>
                <a:cs typeface="Raleway" pitchFamily="34" charset="-120"/>
              </a:rPr>
              <a:t>l’API</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860261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92064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75983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Analyse</a:t>
            </a:r>
            <a:r>
              <a:rPr lang="en-US" sz="4450" b="1" dirty="0">
                <a:solidFill>
                  <a:srgbClr val="1B1B27"/>
                </a:solidFill>
                <a:latin typeface="Raleway" pitchFamily="34" charset="0"/>
                <a:ea typeface="Raleway" pitchFamily="34" charset="-122"/>
                <a:cs typeface="Raleway" pitchFamily="34" charset="-120"/>
              </a:rPr>
              <a:t> du data drift</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78511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248284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b="1" dirty="0"/>
          </a:p>
        </p:txBody>
      </p:sp>
      <p:pic>
        <p:nvPicPr>
          <p:cNvPr id="4" name="Image 1" descr="preencoded.png"/>
          <p:cNvPicPr>
            <a:picLocks noChangeAspect="1"/>
          </p:cNvPicPr>
          <p:nvPr/>
        </p:nvPicPr>
        <p:blipFill>
          <a:blip r:embed="rId4"/>
          <a:stretch>
            <a:fillRect/>
          </a:stretch>
        </p:blipFill>
        <p:spPr>
          <a:xfrm>
            <a:off x="793790" y="1892983"/>
            <a:ext cx="1134070" cy="1669852"/>
          </a:xfrm>
          <a:prstGeom prst="rect">
            <a:avLst/>
          </a:prstGeom>
        </p:spPr>
      </p:pic>
      <p:pic>
        <p:nvPicPr>
          <p:cNvPr id="7" name="Image 2" descr="preencoded.png"/>
          <p:cNvPicPr>
            <a:picLocks noChangeAspect="1"/>
          </p:cNvPicPr>
          <p:nvPr/>
        </p:nvPicPr>
        <p:blipFill>
          <a:blip r:embed="rId5"/>
          <a:stretch>
            <a:fillRect/>
          </a:stretch>
        </p:blipFill>
        <p:spPr>
          <a:xfrm>
            <a:off x="793790" y="3562834"/>
            <a:ext cx="1134070" cy="1669852"/>
          </a:xfrm>
          <a:prstGeom prst="rect">
            <a:avLst/>
          </a:prstGeom>
        </p:spPr>
      </p:pic>
      <p:pic>
        <p:nvPicPr>
          <p:cNvPr id="10" name="Image 3" descr="preencoded.png"/>
          <p:cNvPicPr>
            <a:picLocks noChangeAspect="1"/>
          </p:cNvPicPr>
          <p:nvPr/>
        </p:nvPicPr>
        <p:blipFill>
          <a:blip r:embed="rId6"/>
          <a:stretch>
            <a:fillRect/>
          </a:stretch>
        </p:blipFill>
        <p:spPr>
          <a:xfrm>
            <a:off x="793790" y="5232686"/>
            <a:ext cx="1134070" cy="1669852"/>
          </a:xfrm>
          <a:prstGeom prst="rect">
            <a:avLst/>
          </a:prstGeom>
        </p:spPr>
      </p:pic>
      <p:sp>
        <p:nvSpPr>
          <p:cNvPr id="13" name="Text 1">
            <a:extLst>
              <a:ext uri="{FF2B5EF4-FFF2-40B4-BE49-F238E27FC236}">
                <a16:creationId xmlns:a16="http://schemas.microsoft.com/office/drawing/2014/main" id="{125D099C-01A7-413F-E600-D5C4299AD7B3}"/>
              </a:ext>
            </a:extLst>
          </p:cNvPr>
          <p:cNvSpPr/>
          <p:nvPr/>
        </p:nvSpPr>
        <p:spPr>
          <a:xfrm>
            <a:off x="2169802" y="2189300"/>
            <a:ext cx="6577302" cy="1077218"/>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Développement et implémentation d’un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pour la prise de décision automatique de prêts à la consommation.</a:t>
            </a:r>
          </a:p>
          <a:p>
            <a:pPr algn="just"/>
            <a:r>
              <a:rPr lang="fr-FR" sz="1750" dirty="0">
                <a:solidFill>
                  <a:srgbClr val="3C3939"/>
                </a:solidFill>
                <a:latin typeface="Roboto" pitchFamily="34" charset="0"/>
                <a:ea typeface="Roboto" pitchFamily="34" charset="-122"/>
                <a:cs typeface="Roboto" pitchFamily="34" charset="-120"/>
              </a:rPr>
              <a:t>Utilisation de MLFLOW pour le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lors de l’entraînement des modèles, et de Git pour le versioning.</a:t>
            </a:r>
          </a:p>
        </p:txBody>
      </p:sp>
      <p:sp>
        <p:nvSpPr>
          <p:cNvPr id="14" name="Text 1">
            <a:extLst>
              <a:ext uri="{FF2B5EF4-FFF2-40B4-BE49-F238E27FC236}">
                <a16:creationId xmlns:a16="http://schemas.microsoft.com/office/drawing/2014/main" id="{31CE8D21-14D1-D5E2-15ED-D61FD445FAE3}"/>
              </a:ext>
            </a:extLst>
          </p:cNvPr>
          <p:cNvSpPr/>
          <p:nvPr/>
        </p:nvSpPr>
        <p:spPr>
          <a:xfrm>
            <a:off x="2169805" y="3993803"/>
            <a:ext cx="6577302" cy="807913"/>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Utilisation de GitHub pour stocker sur le cloud le code de l’API.</a:t>
            </a:r>
          </a:p>
          <a:p>
            <a:pPr algn="just"/>
            <a:r>
              <a:rPr lang="fr-FR" sz="1750" dirty="0">
                <a:solidFill>
                  <a:srgbClr val="3C3939"/>
                </a:solidFill>
                <a:latin typeface="Roboto" pitchFamily="34" charset="0"/>
                <a:ea typeface="Roboto" pitchFamily="34" charset="-122"/>
                <a:cs typeface="Roboto" pitchFamily="34" charset="-120"/>
              </a:rPr>
              <a:t>Utilisation de GitHub-Actions pour le déploiement continu et automatisé du code de l’API sur le cloud (Solution </a:t>
            </a:r>
            <a:r>
              <a:rPr lang="fr-FR" sz="1750" dirty="0" err="1">
                <a:solidFill>
                  <a:srgbClr val="3C3939"/>
                </a:solidFill>
                <a:latin typeface="Roboto" pitchFamily="34" charset="0"/>
                <a:ea typeface="Roboto" pitchFamily="34" charset="-122"/>
                <a:cs typeface="Roboto" pitchFamily="34" charset="-120"/>
              </a:rPr>
              <a:t>Heroku</a:t>
            </a:r>
            <a:r>
              <a:rPr lang="fr-FR" sz="1750" dirty="0">
                <a:solidFill>
                  <a:srgbClr val="3C3939"/>
                </a:solidFill>
                <a:latin typeface="Roboto" pitchFamily="34" charset="0"/>
                <a:ea typeface="Roboto" pitchFamily="34" charset="-122"/>
                <a:cs typeface="Roboto" pitchFamily="34" charset="-120"/>
              </a:rPr>
              <a:t>).</a:t>
            </a:r>
          </a:p>
        </p:txBody>
      </p:sp>
      <p:sp>
        <p:nvSpPr>
          <p:cNvPr id="15" name="Text 1">
            <a:extLst>
              <a:ext uri="{FF2B5EF4-FFF2-40B4-BE49-F238E27FC236}">
                <a16:creationId xmlns:a16="http://schemas.microsoft.com/office/drawing/2014/main" id="{DCCCA4E3-8E80-1596-DDAA-AE363CB498C6}"/>
              </a:ext>
            </a:extLst>
          </p:cNvPr>
          <p:cNvSpPr/>
          <p:nvPr/>
        </p:nvSpPr>
        <p:spPr>
          <a:xfrm>
            <a:off x="2169802" y="5529001"/>
            <a:ext cx="6577303" cy="1077218"/>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Mise en place de tests unitaires avec </a:t>
            </a:r>
            <a:r>
              <a:rPr lang="fr-FR" sz="1750" dirty="0" err="1">
                <a:solidFill>
                  <a:srgbClr val="3C3939"/>
                </a:solidFill>
                <a:latin typeface="Roboto" pitchFamily="34" charset="0"/>
                <a:ea typeface="Roboto" pitchFamily="34" charset="-122"/>
                <a:cs typeface="Roboto" pitchFamily="34" charset="-120"/>
              </a:rPr>
              <a:t>Pytest</a:t>
            </a:r>
            <a:r>
              <a:rPr lang="fr-FR" sz="1750" dirty="0">
                <a:solidFill>
                  <a:srgbClr val="3C3939"/>
                </a:solidFill>
                <a:latin typeface="Roboto" pitchFamily="34" charset="0"/>
                <a:ea typeface="Roboto" pitchFamily="34" charset="-122"/>
                <a:cs typeface="Roboto" pitchFamily="34" charset="-120"/>
              </a:rPr>
              <a:t>.</a:t>
            </a:r>
          </a:p>
          <a:p>
            <a:pPr algn="just"/>
            <a:r>
              <a:rPr lang="fr-FR" sz="1750" dirty="0">
                <a:solidFill>
                  <a:srgbClr val="3C3939"/>
                </a:solidFill>
                <a:latin typeface="Roboto" pitchFamily="34" charset="0"/>
                <a:ea typeface="Roboto" pitchFamily="34" charset="-122"/>
                <a:cs typeface="Roboto" pitchFamily="34" charset="-120"/>
              </a:rPr>
              <a:t>Utilisation de </a:t>
            </a:r>
            <a:r>
              <a:rPr lang="fr-FR" sz="1750" dirty="0" err="1">
                <a:solidFill>
                  <a:srgbClr val="3C3939"/>
                </a:solidFill>
                <a:latin typeface="Roboto" pitchFamily="34" charset="0"/>
                <a:ea typeface="Roboto" pitchFamily="34" charset="-122"/>
                <a:cs typeface="Roboto" pitchFamily="34" charset="-120"/>
              </a:rPr>
              <a:t>Shap</a:t>
            </a:r>
            <a:r>
              <a:rPr lang="fr-FR" sz="1750" dirty="0">
                <a:solidFill>
                  <a:srgbClr val="3C3939"/>
                </a:solidFill>
                <a:latin typeface="Roboto" pitchFamily="34" charset="0"/>
                <a:ea typeface="Roboto" pitchFamily="34" charset="-122"/>
                <a:cs typeface="Roboto" pitchFamily="34" charset="-120"/>
              </a:rPr>
              <a:t> pour l’analyse des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d’importance.</a:t>
            </a:r>
          </a:p>
          <a:p>
            <a:pPr algn="just"/>
            <a:r>
              <a:rPr lang="fr-FR" sz="1750" dirty="0">
                <a:solidFill>
                  <a:srgbClr val="3C3939"/>
                </a:solidFill>
                <a:latin typeface="Roboto" pitchFamily="34" charset="0"/>
                <a:ea typeface="Roboto" pitchFamily="34" charset="-122"/>
                <a:cs typeface="Roboto" pitchFamily="34" charset="-120"/>
              </a:rPr>
              <a:t>Utilisation de la librairie </a:t>
            </a:r>
            <a:r>
              <a:rPr lang="fr-FR" sz="1750" dirty="0" err="1">
                <a:solidFill>
                  <a:srgbClr val="3C3939"/>
                </a:solidFill>
                <a:latin typeface="Roboto" pitchFamily="34" charset="0"/>
                <a:ea typeface="Roboto" pitchFamily="34" charset="-122"/>
                <a:cs typeface="Roboto" pitchFamily="34" charset="-120"/>
              </a:rPr>
              <a:t>Evidently</a:t>
            </a:r>
            <a:r>
              <a:rPr lang="fr-FR" sz="1750" dirty="0">
                <a:solidFill>
                  <a:srgbClr val="3C3939"/>
                </a:solidFill>
                <a:latin typeface="Roboto" pitchFamily="34" charset="0"/>
                <a:ea typeface="Roboto" pitchFamily="34" charset="-122"/>
                <a:cs typeface="Roboto" pitchFamily="34" charset="-120"/>
              </a:rPr>
              <a:t> pour détecter le Data Drift en production.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Bibliothèques</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utilisées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6179247" cy="4656724"/>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Bibliothèques générales</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matplotlib</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numpy</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pandas</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seaborn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pickle</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joblib</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Machine </a:t>
            </a:r>
            <a:r>
              <a:rPr lang="fr-FR" sz="1750" b="1" dirty="0" err="1">
                <a:solidFill>
                  <a:srgbClr val="3C3939"/>
                </a:solidFill>
                <a:latin typeface="Roboto" pitchFamily="34" charset="0"/>
                <a:ea typeface="Roboto" pitchFamily="34" charset="-122"/>
                <a:cs typeface="Roboto" pitchFamily="34" charset="-120"/>
              </a:rPr>
              <a:t>learning</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scikit-learn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imbalanced-learn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Shap</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lightgbm</a:t>
            </a:r>
            <a:endParaRPr lang="fr-FR" sz="1750" dirty="0">
              <a:solidFill>
                <a:srgbClr val="3C3939"/>
              </a:solidFill>
              <a:latin typeface="Roboto" pitchFamily="34" charset="0"/>
              <a:ea typeface="Roboto" pitchFamily="34" charset="-122"/>
              <a:cs typeface="Roboto" pitchFamily="34" charset="-120"/>
            </a:endParaRPr>
          </a:p>
        </p:txBody>
      </p:sp>
      <p:sp>
        <p:nvSpPr>
          <p:cNvPr id="2" name="Text 1">
            <a:extLst>
              <a:ext uri="{FF2B5EF4-FFF2-40B4-BE49-F238E27FC236}">
                <a16:creationId xmlns:a16="http://schemas.microsoft.com/office/drawing/2014/main" id="{6E9D69A7-38EA-9EF1-2A9B-72AEFD454BB5}"/>
              </a:ext>
            </a:extLst>
          </p:cNvPr>
          <p:cNvSpPr/>
          <p:nvPr/>
        </p:nvSpPr>
        <p:spPr>
          <a:xfrm>
            <a:off x="7941926" y="1376502"/>
            <a:ext cx="6179247" cy="3541034"/>
          </a:xfrm>
          <a:prstGeom prst="rect">
            <a:avLst/>
          </a:prstGeom>
          <a:noFill/>
          <a:ln/>
        </p:spPr>
        <p:txBody>
          <a:bodyPr wrap="square" lIns="0" tIns="0" rIns="0" bIns="0" rtlCol="0" anchor="t">
            <a:spAutoFit/>
          </a:bodyPr>
          <a:lstStyle/>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API</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fastapi</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uvicorn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gunicorn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requests</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pytest</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Data drift</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evidently</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798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320153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1" descr="preencoded.png"/>
          <p:cNvPicPr>
            <a:picLocks noChangeAspect="1"/>
          </p:cNvPicPr>
          <p:nvPr/>
        </p:nvPicPr>
        <p:blipFill>
          <a:blip r:embed="rId4"/>
          <a:stretch>
            <a:fillRect/>
          </a:stretch>
        </p:blipFill>
        <p:spPr>
          <a:xfrm>
            <a:off x="6280190" y="2905367"/>
            <a:ext cx="566976" cy="566976"/>
          </a:xfrm>
          <a:prstGeom prst="rect">
            <a:avLst/>
          </a:prstGeom>
        </p:spPr>
      </p:pic>
      <p:sp>
        <p:nvSpPr>
          <p:cNvPr id="5" name="Text 1"/>
          <p:cNvSpPr/>
          <p:nvPr/>
        </p:nvSpPr>
        <p:spPr>
          <a:xfrm>
            <a:off x="6280190" y="3699157"/>
            <a:ext cx="2291953" cy="2568845"/>
          </a:xfrm>
          <a:prstGeom prst="rect">
            <a:avLst/>
          </a:prstGeom>
          <a:noFill/>
          <a:ln/>
        </p:spPr>
        <p:txBody>
          <a:bodyPr wrap="square" lIns="0" tIns="0" rIns="0" bIns="0" rtlCol="0" anchor="t">
            <a:spAutoFit/>
          </a:bodyPr>
          <a:lstStyle/>
          <a:p>
            <a:pPr marL="0" indent="0" algn="l">
              <a:lnSpc>
                <a:spcPts val="2850"/>
              </a:lnSpc>
              <a:buNone/>
            </a:pPr>
            <a:r>
              <a:rPr lang="fr-FR" sz="1750" dirty="0">
                <a:solidFill>
                  <a:srgbClr val="3C3939"/>
                </a:solidFill>
                <a:latin typeface="Roboto" pitchFamily="34" charset="0"/>
                <a:ea typeface="Roboto" pitchFamily="34" charset="-122"/>
                <a:cs typeface="Roboto" pitchFamily="34" charset="-120"/>
              </a:rPr>
              <a:t>Données issues de la base </a:t>
            </a:r>
            <a:r>
              <a:rPr lang="fr-FR" sz="1750" dirty="0" err="1">
                <a:solidFill>
                  <a:srgbClr val="3C3939"/>
                </a:solidFill>
                <a:latin typeface="Roboto" pitchFamily="34" charset="0"/>
                <a:ea typeface="Roboto" pitchFamily="34" charset="-122"/>
                <a:cs typeface="Roboto" pitchFamily="34" charset="-120"/>
              </a:rPr>
              <a:t>FlipKart</a:t>
            </a:r>
            <a:r>
              <a:rPr lang="fr-FR" sz="1750" dirty="0">
                <a:solidFill>
                  <a:srgbClr val="3C3939"/>
                </a:solidFill>
                <a:latin typeface="Roboto" pitchFamily="34" charset="0"/>
                <a:ea typeface="Roboto" pitchFamily="34" charset="-122"/>
                <a:cs typeface="Roboto" pitchFamily="34" charset="-120"/>
              </a:rPr>
              <a:t> contenant 1050 articles et 15 variables par article, ainsi que leurs images associées</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6" name="Image 2" descr="preencoded.png"/>
          <p:cNvPicPr>
            <a:picLocks noChangeAspect="1"/>
          </p:cNvPicPr>
          <p:nvPr/>
        </p:nvPicPr>
        <p:blipFill>
          <a:blip r:embed="rId5"/>
          <a:stretch>
            <a:fillRect/>
          </a:stretch>
        </p:blipFill>
        <p:spPr>
          <a:xfrm>
            <a:off x="8912304" y="2905367"/>
            <a:ext cx="566976" cy="566976"/>
          </a:xfrm>
          <a:prstGeom prst="rect">
            <a:avLst/>
          </a:prstGeom>
        </p:spPr>
      </p:pic>
      <p:sp>
        <p:nvSpPr>
          <p:cNvPr id="7" name="Text 2"/>
          <p:cNvSpPr/>
          <p:nvPr/>
        </p:nvSpPr>
        <p:spPr>
          <a:xfrm>
            <a:off x="8912304" y="3699157"/>
            <a:ext cx="2292072" cy="1814513"/>
          </a:xfrm>
          <a:prstGeom prst="rect">
            <a:avLst/>
          </a:prstGeom>
          <a:noFill/>
          <a:ln/>
        </p:spPr>
        <p:txBody>
          <a:bodyPr wrap="square" lIns="0" tIns="0" rIns="0" bIns="0" rtlCol="0" anchor="t">
            <a:spAutoFit/>
          </a:bodyPr>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Nettoyage et transformation des données pour garantir leur qualité et leur cohérence.</a:t>
            </a:r>
            <a:endParaRPr lang="en-US" sz="1750" dirty="0"/>
          </a:p>
        </p:txBody>
      </p:sp>
      <p:pic>
        <p:nvPicPr>
          <p:cNvPr id="8" name="Image 3" descr="preencoded.png"/>
          <p:cNvPicPr>
            <a:picLocks noChangeAspect="1"/>
          </p:cNvPicPr>
          <p:nvPr/>
        </p:nvPicPr>
        <p:blipFill>
          <a:blip r:embed="rId6"/>
          <a:stretch>
            <a:fillRect/>
          </a:stretch>
        </p:blipFill>
        <p:spPr>
          <a:xfrm>
            <a:off x="11544538" y="2905367"/>
            <a:ext cx="566976" cy="566976"/>
          </a:xfrm>
          <a:prstGeom prst="rect">
            <a:avLst/>
          </a:prstGeom>
        </p:spPr>
      </p:pic>
      <p:sp>
        <p:nvSpPr>
          <p:cNvPr id="9" name="Text 3"/>
          <p:cNvSpPr/>
          <p:nvPr/>
        </p:nvSpPr>
        <p:spPr>
          <a:xfrm>
            <a:off x="11544538" y="3699157"/>
            <a:ext cx="2387219" cy="3684535"/>
          </a:xfrm>
          <a:prstGeom prst="rect">
            <a:avLst/>
          </a:prstGeom>
          <a:noFill/>
          <a:ln/>
        </p:spPr>
        <p:txBody>
          <a:bodyPr wrap="square" lIns="0" tIns="0" rIns="0" bIns="0" rtlCol="0" anchor="t">
            <a:spAutoFit/>
          </a:bodyPr>
          <a:lstStyle/>
          <a:p>
            <a:pPr marL="0" indent="0" algn="l">
              <a:lnSpc>
                <a:spcPts val="2850"/>
              </a:lnSpc>
              <a:buNone/>
            </a:pPr>
            <a:r>
              <a:rPr lang="en-US" sz="1750" dirty="0" err="1">
                <a:solidFill>
                  <a:srgbClr val="3C3939"/>
                </a:solidFill>
                <a:latin typeface="Roboto" pitchFamily="34" charset="0"/>
                <a:ea typeface="Roboto" pitchFamily="34" charset="-122"/>
                <a:cs typeface="Roboto" pitchFamily="34" charset="-120"/>
              </a:rPr>
              <a:t>Catégories</a:t>
            </a:r>
            <a:r>
              <a:rPr lang="en-US" sz="1750" dirty="0">
                <a:solidFill>
                  <a:srgbClr val="3C3939"/>
                </a:solidFill>
                <a:latin typeface="Roboto" pitchFamily="34" charset="0"/>
                <a:ea typeface="Roboto" pitchFamily="34" charset="-122"/>
                <a:cs typeface="Roboto" pitchFamily="34" charset="-120"/>
              </a:rPr>
              <a:t> </a:t>
            </a:r>
            <a:r>
              <a:rPr lang="en-US" sz="1750" dirty="0" err="1">
                <a:solidFill>
                  <a:srgbClr val="3C3939"/>
                </a:solidFill>
                <a:latin typeface="Roboto" pitchFamily="34" charset="0"/>
                <a:ea typeface="Roboto" pitchFamily="34" charset="-122"/>
                <a:cs typeface="Roboto" pitchFamily="34" charset="-120"/>
              </a:rPr>
              <a:t>disponibles</a:t>
            </a:r>
            <a:r>
              <a:rPr lang="en-US" sz="1750" dirty="0">
                <a:solidFill>
                  <a:srgbClr val="3C3939"/>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Baby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Beauty and Personal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Computers,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Decor &amp; Festive Needs,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Furnishing,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Kitchen &amp; Dining,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Watches.</a:t>
            </a:r>
            <a:endParaRPr lang="en-US" sz="1750" dirty="0"/>
          </a:p>
        </p:txBody>
      </p:sp>
    </p:spTree>
    <p:extLst>
      <p:ext uri="{BB962C8B-B14F-4D97-AF65-F5344CB8AC3E}">
        <p14:creationId xmlns:p14="http://schemas.microsoft.com/office/powerpoint/2010/main" val="289653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3">
            <a:extLst>
              <a:ext uri="{FF2B5EF4-FFF2-40B4-BE49-F238E27FC236}">
                <a16:creationId xmlns:a16="http://schemas.microsoft.com/office/drawing/2014/main" id="{D4D9729D-729E-17B8-A213-1F2CEA781C2B}"/>
              </a:ext>
            </a:extLst>
          </p:cNvPr>
          <p:cNvPicPr>
            <a:picLocks noChangeAspect="1"/>
          </p:cNvPicPr>
          <p:nvPr/>
        </p:nvPicPr>
        <p:blipFill>
          <a:blip r:embed="rId3"/>
          <a:stretch>
            <a:fillRect/>
          </a:stretch>
        </p:blipFill>
        <p:spPr>
          <a:xfrm>
            <a:off x="7014218" y="1136034"/>
            <a:ext cx="6896707" cy="5860529"/>
          </a:xfrm>
          <a:prstGeom prst="rect">
            <a:avLst/>
          </a:prstGeom>
        </p:spPr>
      </p:pic>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3310202"/>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Données issues de la base </a:t>
            </a:r>
            <a:r>
              <a:rPr lang="fr-FR" sz="1750" b="1" dirty="0" err="1">
                <a:solidFill>
                  <a:srgbClr val="3C3939"/>
                </a:solidFill>
                <a:latin typeface="Roboto" pitchFamily="34" charset="0"/>
                <a:ea typeface="Roboto" pitchFamily="34" charset="-122"/>
                <a:cs typeface="Roboto" pitchFamily="34" charset="-120"/>
              </a:rPr>
              <a:t>FlipKart</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1050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15 indicateurs couvrant plusieurs types</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Informations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sur les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tarifaires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Descriptions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Images</a:t>
            </a:r>
          </a:p>
        </p:txBody>
      </p:sp>
    </p:spTree>
    <p:extLst>
      <p:ext uri="{BB962C8B-B14F-4D97-AF65-F5344CB8AC3E}">
        <p14:creationId xmlns:p14="http://schemas.microsoft.com/office/powerpoint/2010/main" val="1538402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30" y="427255"/>
            <a:ext cx="680597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Text preprocessing</a:t>
            </a:r>
            <a:endParaRPr lang="en-US" sz="4450" b="1" dirty="0"/>
          </a:p>
        </p:txBody>
      </p:sp>
      <p:sp>
        <p:nvSpPr>
          <p:cNvPr id="8" name="Text 5"/>
          <p:cNvSpPr/>
          <p:nvPr/>
        </p:nvSpPr>
        <p:spPr>
          <a:xfrm>
            <a:off x="509230" y="1291947"/>
            <a:ext cx="8151885" cy="5610510"/>
          </a:xfrm>
          <a:prstGeom prst="rect">
            <a:avLst/>
          </a:prstGeom>
          <a:noFill/>
          <a:ln/>
        </p:spPr>
        <p:txBody>
          <a:bodyPr wrap="square" lIns="0" tIns="0" rIns="0" bIns="0" rtlCol="0" anchor="t">
            <a:spAutoFit/>
          </a:bodyPr>
          <a:lstStyle/>
          <a:p>
            <a:pPr marL="0" indent="0" algn="just">
              <a:lnSpc>
                <a:spcPct val="150000"/>
              </a:lnSpc>
              <a:buNone/>
            </a:pPr>
            <a:r>
              <a:rPr lang="fr-FR" sz="1750" dirty="0">
                <a:solidFill>
                  <a:srgbClr val="3C3939"/>
                </a:solidFill>
                <a:latin typeface="Roboto" pitchFamily="34" charset="0"/>
                <a:ea typeface="Roboto" pitchFamily="34" charset="-122"/>
                <a:cs typeface="Roboto" pitchFamily="34" charset="-120"/>
              </a:rPr>
              <a:t>Nous allons désormais appliquer différentes transformations sur notre texte :</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Suppression des </a:t>
            </a:r>
            <a:r>
              <a:rPr lang="fr-FR" sz="1750" dirty="0" err="1">
                <a:solidFill>
                  <a:srgbClr val="3C3939"/>
                </a:solidFill>
                <a:latin typeface="Roboto" pitchFamily="34" charset="0"/>
                <a:ea typeface="Roboto" pitchFamily="34" charset="-122"/>
                <a:cs typeface="Roboto" pitchFamily="34" charset="-120"/>
              </a:rPr>
              <a:t>stopwords</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Tokénisation</a:t>
            </a:r>
            <a:r>
              <a:rPr lang="fr-FR" sz="1750" dirty="0">
                <a:solidFill>
                  <a:srgbClr val="3C3939"/>
                </a:solidFill>
                <a:latin typeface="Roboto" pitchFamily="34" charset="0"/>
                <a:ea typeface="Roboto" pitchFamily="34" charset="-122"/>
                <a:cs typeface="Roboto" pitchFamily="34" charset="-120"/>
              </a:rPr>
              <a:t> : C'est un processus de division d'une chaîne de texte en un ensemble de "</a:t>
            </a:r>
            <a:r>
              <a:rPr lang="fr-FR" sz="1750" dirty="0" err="1">
                <a:solidFill>
                  <a:srgbClr val="3C3939"/>
                </a:solidFill>
                <a:latin typeface="Roboto" pitchFamily="34" charset="0"/>
                <a:ea typeface="Roboto" pitchFamily="34" charset="-122"/>
                <a:cs typeface="Roboto" pitchFamily="34" charset="-120"/>
              </a:rPr>
              <a:t>tokens</a:t>
            </a:r>
            <a:r>
              <a:rPr lang="fr-FR" sz="1750" dirty="0">
                <a:solidFill>
                  <a:srgbClr val="3C3939"/>
                </a:solidFill>
                <a:latin typeface="Roboto" pitchFamily="34" charset="0"/>
                <a:ea typeface="Roboto" pitchFamily="34" charset="-122"/>
                <a:cs typeface="Roboto" pitchFamily="34" charset="-120"/>
              </a:rPr>
              <a:t>" ou unités de sens. Un </a:t>
            </a:r>
            <a:r>
              <a:rPr lang="fr-FR" sz="1750" dirty="0" err="1">
                <a:solidFill>
                  <a:srgbClr val="3C3939"/>
                </a:solidFill>
                <a:latin typeface="Roboto" pitchFamily="34" charset="0"/>
                <a:ea typeface="Roboto" pitchFamily="34" charset="-122"/>
                <a:cs typeface="Roboto" pitchFamily="34" charset="-120"/>
              </a:rPr>
              <a:t>token</a:t>
            </a:r>
            <a:r>
              <a:rPr lang="fr-FR" sz="1750" dirty="0">
                <a:solidFill>
                  <a:srgbClr val="3C3939"/>
                </a:solidFill>
                <a:latin typeface="Roboto" pitchFamily="34" charset="0"/>
                <a:ea typeface="Roboto" pitchFamily="34" charset="-122"/>
                <a:cs typeface="Roboto" pitchFamily="34" charset="-120"/>
              </a:rPr>
              <a:t> peut être un mot, une ponctuation, un nombre, un symbole ou toute autre unité significative dans un texte.</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Lemmatisation : représenter les mots sous leur forme canonique. Par exemple pour un verbe, ce sera son infinitif. Pour un nom, son masculin singulier. L'idée étant de ne conserver que le sens des mots utilisés dans le corpus.</a:t>
            </a: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Stemming</a:t>
            </a:r>
            <a:r>
              <a:rPr lang="fr-FR" sz="1750" dirty="0">
                <a:solidFill>
                  <a:srgbClr val="3C3939"/>
                </a:solidFill>
                <a:latin typeface="Roboto" pitchFamily="34" charset="0"/>
                <a:ea typeface="Roboto" pitchFamily="34" charset="-122"/>
                <a:cs typeface="Roboto" pitchFamily="34" charset="-120"/>
              </a:rPr>
              <a:t> : consiste à ne conserver que la racine des mots étudiés. L'idée étant de supprimer les suffixes, préfixes et autres des mots afin de ne conserver que leur origine. C'est un procédé plus simple que la lemmatisation et plus rapide à effectuer puisqu'on tronque les mots essentiellement contrairement à la lemmatisation qui nécessite d'utiliser un dictionnaire.</a:t>
            </a:r>
            <a:endParaRPr lang="en-US" sz="1750" dirty="0">
              <a:solidFill>
                <a:srgbClr val="3C3939"/>
              </a:solidFill>
              <a:latin typeface="Roboto" pitchFamily="34" charset="0"/>
              <a:ea typeface="Roboto" pitchFamily="34" charset="-122"/>
              <a:cs typeface="Roboto" pitchFamily="34" charset="-120"/>
            </a:endParaRPr>
          </a:p>
        </p:txBody>
      </p:sp>
      <p:pic>
        <p:nvPicPr>
          <p:cNvPr id="18" name="Image 17">
            <a:extLst>
              <a:ext uri="{FF2B5EF4-FFF2-40B4-BE49-F238E27FC236}">
                <a16:creationId xmlns:a16="http://schemas.microsoft.com/office/drawing/2014/main" id="{E2CA5446-CD4E-E20F-3991-A64D54FFAC45}"/>
              </a:ext>
            </a:extLst>
          </p:cNvPr>
          <p:cNvPicPr>
            <a:picLocks noChangeAspect="1"/>
          </p:cNvPicPr>
          <p:nvPr/>
        </p:nvPicPr>
        <p:blipFill>
          <a:blip r:embed="rId3"/>
          <a:stretch>
            <a:fillRect/>
          </a:stretch>
        </p:blipFill>
        <p:spPr>
          <a:xfrm>
            <a:off x="8805478" y="856795"/>
            <a:ext cx="5315692" cy="6516009"/>
          </a:xfrm>
          <a:prstGeom prst="rect">
            <a:avLst/>
          </a:prstGeom>
        </p:spPr>
      </p:pic>
    </p:spTree>
    <p:extLst>
      <p:ext uri="{BB962C8B-B14F-4D97-AF65-F5344CB8AC3E}">
        <p14:creationId xmlns:p14="http://schemas.microsoft.com/office/powerpoint/2010/main" val="229159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176884"/>
            <a:ext cx="1364220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rPr>
              <a:t>Conclusion </a:t>
            </a:r>
            <a:r>
              <a:rPr lang="en-US" sz="4450" b="1" dirty="0" err="1">
                <a:solidFill>
                  <a:srgbClr val="1B1B27"/>
                </a:solidFill>
                <a:latin typeface="Raleway" pitchFamily="34" charset="0"/>
              </a:rPr>
              <a:t>faisabilité</a:t>
            </a:r>
            <a:r>
              <a:rPr lang="en-US" sz="4450" b="1" dirty="0">
                <a:solidFill>
                  <a:srgbClr val="1B1B27"/>
                </a:solidFill>
                <a:latin typeface="Raleway" pitchFamily="34" charset="0"/>
              </a:rPr>
              <a:t> via les données </a:t>
            </a:r>
            <a:r>
              <a:rPr lang="en-US" sz="4450" b="1" dirty="0" err="1">
                <a:solidFill>
                  <a:srgbClr val="1B1B27"/>
                </a:solidFill>
                <a:latin typeface="Raleway" pitchFamily="34" charset="0"/>
              </a:rPr>
              <a:t>visuelles</a:t>
            </a:r>
            <a:r>
              <a:rPr lang="en-US" sz="4450" b="1" dirty="0">
                <a:solidFill>
                  <a:srgbClr val="1B1B27"/>
                </a:solidFill>
                <a:latin typeface="Raleway" pitchFamily="34" charset="0"/>
              </a:rPr>
              <a:t> </a:t>
            </a:r>
            <a:endParaRPr lang="en-US" sz="4450" b="1" dirty="0"/>
          </a:p>
        </p:txBody>
      </p:sp>
      <p:sp>
        <p:nvSpPr>
          <p:cNvPr id="2" name="Text 5">
            <a:extLst>
              <a:ext uri="{FF2B5EF4-FFF2-40B4-BE49-F238E27FC236}">
                <a16:creationId xmlns:a16="http://schemas.microsoft.com/office/drawing/2014/main" id="{42BEBF2A-3F7D-DAA5-BF5F-58332463464A}"/>
              </a:ext>
            </a:extLst>
          </p:cNvPr>
          <p:cNvSpPr/>
          <p:nvPr/>
        </p:nvSpPr>
        <p:spPr>
          <a:xfrm>
            <a:off x="509230" y="885663"/>
            <a:ext cx="13597188" cy="1537280"/>
          </a:xfrm>
          <a:prstGeom prst="rect">
            <a:avLst/>
          </a:prstGeom>
          <a:noFill/>
          <a:ln/>
        </p:spPr>
        <p:txBody>
          <a:bodyPr wrap="square" lIns="0" tIns="0" rIns="0" bIns="0" rtlCol="0" anchor="t">
            <a:spAutoFit/>
          </a:bodyPr>
          <a:lstStyle/>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L’attribution des catégories des produits peut être automatisée à partir des données visuelles.</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L'analyse graphique montre visuellement qu'il est réalisable  de séparer automatiquement les produits selon leurs vraies catégorie.</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Les meilleurs résultats sur les scores ARI sont obtenus par le modèle INCEPTION V3.</a:t>
            </a:r>
          </a:p>
        </p:txBody>
      </p:sp>
      <p:pic>
        <p:nvPicPr>
          <p:cNvPr id="4" name="Image 3">
            <a:extLst>
              <a:ext uri="{FF2B5EF4-FFF2-40B4-BE49-F238E27FC236}">
                <a16:creationId xmlns:a16="http://schemas.microsoft.com/office/drawing/2014/main" id="{0333E124-03CE-5C02-CACC-285C07565606}"/>
              </a:ext>
            </a:extLst>
          </p:cNvPr>
          <p:cNvPicPr>
            <a:picLocks noChangeAspect="1"/>
          </p:cNvPicPr>
          <p:nvPr/>
        </p:nvPicPr>
        <p:blipFill>
          <a:blip r:embed="rId3"/>
          <a:stretch>
            <a:fillRect/>
          </a:stretch>
        </p:blipFill>
        <p:spPr>
          <a:xfrm>
            <a:off x="2619931" y="2602741"/>
            <a:ext cx="9420795" cy="5217047"/>
          </a:xfrm>
          <a:prstGeom prst="rect">
            <a:avLst/>
          </a:prstGeom>
        </p:spPr>
      </p:pic>
    </p:spTree>
    <p:extLst>
      <p:ext uri="{BB962C8B-B14F-4D97-AF65-F5344CB8AC3E}">
        <p14:creationId xmlns:p14="http://schemas.microsoft.com/office/powerpoint/2010/main" val="237467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Classification </a:t>
            </a:r>
            <a:r>
              <a:rPr lang="en-US" sz="4450" b="1" dirty="0" err="1">
                <a:solidFill>
                  <a:srgbClr val="1B1B27"/>
                </a:solidFill>
                <a:latin typeface="Raleway" pitchFamily="34" charset="0"/>
                <a:ea typeface="Raleway" pitchFamily="34" charset="-122"/>
                <a:cs typeface="Raleway" pitchFamily="34" charset="-120"/>
              </a:rPr>
              <a:t>supervisée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400517"/>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Simulation sur modèles avancés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Après avoir démontré la faisabilité de regrouper automatiquement des produits de même catégorie, notre objectif est désormais de réaliser une classification supervisée à partir des images. </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décidera ici de mettre en œuvre des modèles à partir de modèles avancés pré-entraînés. Nous compléterons donc ces modèles pré-entraînés afin qu'ils répondent à notre problématique.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Nous testerons plusieurs modèles différents avant de sélectionner celui qui semblera le plus pertinent pour notre problématique.</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Evaluation</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Une fois les modèles entrainés, nous évaluerons les scores de ceux-ci.</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s'intéressera à 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et à 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est une métrique qui mesure la performance d'un modèle de classification. Elle représente la proportion de prédictions correctes faites par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 est une mesure qui permet d'évaluer la qualité des prédictions d'un modèle par rapport à la réalité. Elle mesure l'écart entre les prédictions du modèle et les valeurs réelles de la variable cible. Le but est de minimiser cette fonction de perte pour améliorer les performances du modèle.</a:t>
            </a:r>
          </a:p>
        </p:txBody>
      </p:sp>
    </p:spTree>
    <p:extLst>
      <p:ext uri="{BB962C8B-B14F-4D97-AF65-F5344CB8AC3E}">
        <p14:creationId xmlns:p14="http://schemas.microsoft.com/office/powerpoint/2010/main" val="147865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2FC1CFCF-DC3A-8755-A7BE-8FD2E3BD0EF5}"/>
              </a:ext>
            </a:extLst>
          </p:cNvPr>
          <p:cNvPicPr>
            <a:picLocks noChangeAspect="1"/>
          </p:cNvPicPr>
          <p:nvPr/>
        </p:nvPicPr>
        <p:blipFill>
          <a:blip r:embed="rId3"/>
          <a:stretch>
            <a:fillRect/>
          </a:stretch>
        </p:blipFill>
        <p:spPr>
          <a:xfrm>
            <a:off x="0" y="0"/>
            <a:ext cx="14630400" cy="2835235"/>
          </a:xfrm>
          <a:prstGeom prst="rect">
            <a:avLst/>
          </a:prstGeom>
        </p:spPr>
      </p:pic>
      <p:sp>
        <p:nvSpPr>
          <p:cNvPr id="2" name="Text 0"/>
          <p:cNvSpPr/>
          <p:nvPr/>
        </p:nvSpPr>
        <p:spPr>
          <a:xfrm>
            <a:off x="793790" y="3774468"/>
            <a:ext cx="83707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Contexte </a:t>
            </a:r>
            <a:r>
              <a:rPr lang="en-US" sz="4450" b="1">
                <a:solidFill>
                  <a:srgbClr val="1B1B27"/>
                </a:solidFill>
                <a:latin typeface="Raleway" pitchFamily="34" charset="0"/>
                <a:ea typeface="Raleway" pitchFamily="34" charset="-122"/>
                <a:cs typeface="Raleway" pitchFamily="34" charset="-120"/>
              </a:rPr>
              <a:t>: "Prêt </a:t>
            </a:r>
            <a:r>
              <a:rPr lang="en-US" sz="4450" b="1" dirty="0">
                <a:solidFill>
                  <a:srgbClr val="1B1B27"/>
                </a:solidFill>
                <a:latin typeface="Raleway" pitchFamily="34" charset="0"/>
                <a:ea typeface="Raleway" pitchFamily="34" charset="-122"/>
                <a:cs typeface="Raleway" pitchFamily="34" charset="-120"/>
              </a:rPr>
              <a:t>à </a:t>
            </a:r>
            <a:r>
              <a:rPr lang="en-US" sz="4450" b="1" dirty="0" err="1">
                <a:solidFill>
                  <a:srgbClr val="1B1B27"/>
                </a:solidFill>
                <a:latin typeface="Raleway" pitchFamily="34" charset="0"/>
                <a:ea typeface="Raleway" pitchFamily="34" charset="-122"/>
                <a:cs typeface="Raleway" pitchFamily="34" charset="-120"/>
              </a:rPr>
              <a:t>dépenser</a:t>
            </a:r>
            <a:r>
              <a:rPr lang="en-US" sz="4450" b="1" dirty="0">
                <a:solidFill>
                  <a:srgbClr val="1B1B27"/>
                </a:solidFill>
                <a:latin typeface="Raleway" pitchFamily="34" charset="0"/>
                <a:ea typeface="Raleway" pitchFamily="34" charset="-122"/>
                <a:cs typeface="Raleway" pitchFamily="34" charset="-120"/>
              </a:rPr>
              <a:t>"</a:t>
            </a:r>
            <a:endParaRPr lang="en-US" sz="4450" b="1" dirty="0"/>
          </a:p>
        </p:txBody>
      </p:sp>
      <p:sp>
        <p:nvSpPr>
          <p:cNvPr id="3" name="Text 1"/>
          <p:cNvSpPr/>
          <p:nvPr/>
        </p:nvSpPr>
        <p:spPr>
          <a:xfrm>
            <a:off x="793790" y="5027482"/>
            <a:ext cx="6237090"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La société "Prêt à dépenser", propose des crédits à la consommation pour des personnes ayant peu ou pas du tout d'historique de prêt.</a:t>
            </a:r>
            <a:endParaRPr lang="en-US" sz="1750" dirty="0"/>
          </a:p>
        </p:txBody>
      </p:sp>
      <p:sp>
        <p:nvSpPr>
          <p:cNvPr id="4" name="Text 2"/>
          <p:cNvSpPr/>
          <p:nvPr/>
        </p:nvSpPr>
        <p:spPr>
          <a:xfrm>
            <a:off x="7599521" y="5027482"/>
            <a:ext cx="6244709"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L’entreprise souhaite mettre en œuvre un outil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crédit” pour calculer la probabilité qu’un client rembourse son crédit, puis classifie la demande en </a:t>
            </a:r>
            <a:r>
              <a:rPr lang="fr-FR" sz="1750" dirty="0">
                <a:solidFill>
                  <a:srgbClr val="3C3939"/>
                </a:solidFill>
                <a:highlight>
                  <a:srgbClr val="FFFF00"/>
                </a:highlight>
                <a:latin typeface="Roboto" pitchFamily="34" charset="0"/>
                <a:ea typeface="Roboto" pitchFamily="34" charset="-122"/>
                <a:cs typeface="Roboto" pitchFamily="34" charset="-120"/>
              </a:rPr>
              <a:t>crédit accordé ou refusé</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8" name="Image 7">
            <a:extLst>
              <a:ext uri="{FF2B5EF4-FFF2-40B4-BE49-F238E27FC236}">
                <a16:creationId xmlns:a16="http://schemas.microsoft.com/office/drawing/2014/main" id="{7D2D34B7-D33E-B452-037C-15E622A9394C}"/>
              </a:ext>
            </a:extLst>
          </p:cNvPr>
          <p:cNvPicPr>
            <a:picLocks noChangeAspect="1"/>
          </p:cNvPicPr>
          <p:nvPr/>
        </p:nvPicPr>
        <p:blipFill>
          <a:blip r:embed="rId4"/>
          <a:stretch>
            <a:fillRect/>
          </a:stretch>
        </p:blipFill>
        <p:spPr>
          <a:xfrm>
            <a:off x="0" y="0"/>
            <a:ext cx="7467255" cy="283523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Préparation</a:t>
            </a:r>
            <a:r>
              <a:rPr lang="en-US" sz="4450" b="1" dirty="0">
                <a:solidFill>
                  <a:srgbClr val="1B1B27"/>
                </a:solidFill>
                <a:latin typeface="Raleway" pitchFamily="34" charset="0"/>
                <a:ea typeface="Raleway" pitchFamily="34" charset="-122"/>
                <a:cs typeface="Raleway" pitchFamily="34" charset="-120"/>
              </a:rPr>
              <a:t> des </a:t>
            </a:r>
            <a:r>
              <a:rPr lang="en-US" sz="4450" b="1" dirty="0" err="1">
                <a:solidFill>
                  <a:srgbClr val="1B1B27"/>
                </a:solidFill>
                <a:latin typeface="Raleway" pitchFamily="34" charset="0"/>
                <a:ea typeface="Raleway" pitchFamily="34" charset="-122"/>
                <a:cs typeface="Raleway" pitchFamily="34" charset="-120"/>
              </a:rPr>
              <a:t>modèles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0286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Séparation du jeu de données en jeu d’entraînement, jeu de validation et jeu de test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Train (60%) : Permet d'entraîner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Validation (20%) : Permet de trouver les bonnes valeurs des hyperparamètres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Test (20%) : Vérifie que le modèle est robuste avec de nouvelles données.</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8 modèles testés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VGG16</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VGG19</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Xception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InceptionV3</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ResNet50</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MobileNetV2</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EfficientNet</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ConvNext</a:t>
            </a: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3744940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retenu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2277868"/>
          </a:xfrm>
          <a:prstGeom prst="rect">
            <a:avLst/>
          </a:prstGeom>
          <a:noFill/>
          <a:ln/>
        </p:spPr>
        <p:txBody>
          <a:bodyPr wrap="square" lIns="0" tIns="0" rIns="0" bIns="0" rtlCol="0" anchor="t">
            <a:spAutoFit/>
          </a:bodyPr>
          <a:lstStyle/>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Le modèle </a:t>
            </a:r>
            <a:r>
              <a:rPr lang="fr-FR" sz="1750" dirty="0" err="1">
                <a:solidFill>
                  <a:srgbClr val="3C3939"/>
                </a:solidFill>
                <a:latin typeface="Roboto" pitchFamily="34" charset="0"/>
                <a:ea typeface="Roboto" pitchFamily="34" charset="-122"/>
                <a:cs typeface="Roboto" pitchFamily="34" charset="-120"/>
              </a:rPr>
              <a:t>ConvNeXtBase</a:t>
            </a:r>
            <a:r>
              <a:rPr lang="fr-FR" sz="1750" dirty="0">
                <a:solidFill>
                  <a:srgbClr val="3C3939"/>
                </a:solidFill>
                <a:latin typeface="Roboto" pitchFamily="34" charset="0"/>
                <a:ea typeface="Roboto" pitchFamily="34" charset="-122"/>
                <a:cs typeface="Roboto" pitchFamily="34" charset="-120"/>
              </a:rPr>
              <a:t> est le meilleur en précision</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On constate cependant que le modèle </a:t>
            </a:r>
            <a:r>
              <a:rPr lang="fr-FR" sz="1750" b="1" dirty="0">
                <a:solidFill>
                  <a:srgbClr val="FF0000"/>
                </a:solidFill>
                <a:latin typeface="Roboto" pitchFamily="34" charset="0"/>
                <a:ea typeface="Roboto" pitchFamily="34" charset="-122"/>
                <a:cs typeface="Roboto" pitchFamily="34" charset="-120"/>
              </a:rPr>
              <a:t>EfficientNetV2M</a:t>
            </a:r>
            <a:r>
              <a:rPr lang="fr-FR" sz="1750" dirty="0">
                <a:solidFill>
                  <a:srgbClr val="3C3939"/>
                </a:solidFill>
                <a:latin typeface="Roboto" pitchFamily="34" charset="0"/>
                <a:ea typeface="Roboto" pitchFamily="34" charset="-122"/>
                <a:cs typeface="Roboto" pitchFamily="34" charset="-120"/>
              </a:rPr>
              <a:t> est celui qui offre le meilleur compromis en termes de précision et rapidité.</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Nous sélectionnons donc ce modèle pour la suite.</a:t>
            </a:r>
          </a:p>
        </p:txBody>
      </p:sp>
    </p:spTree>
    <p:extLst>
      <p:ext uri="{BB962C8B-B14F-4D97-AF65-F5344CB8AC3E}">
        <p14:creationId xmlns:p14="http://schemas.microsoft.com/office/powerpoint/2010/main" val="96356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Analyse</a:t>
            </a:r>
            <a:r>
              <a:rPr lang="en-US" dirty="0">
                <a:solidFill>
                  <a:schemeClr val="bg1">
                    <a:lumMod val="75000"/>
                  </a:schemeClr>
                </a:solidFill>
                <a:latin typeface="Roboto" pitchFamily="34" charset="0"/>
                <a:ea typeface="Roboto" pitchFamily="34" charset="-122"/>
              </a:rPr>
              <a:t> </a:t>
            </a:r>
            <a:r>
              <a:rPr lang="en-US" dirty="0" err="1">
                <a:solidFill>
                  <a:schemeClr val="bg1">
                    <a:lumMod val="75000"/>
                  </a:schemeClr>
                </a:solidFill>
                <a:latin typeface="Roboto" pitchFamily="34" charset="0"/>
                <a:ea typeface="Roboto" pitchFamily="34" charset="-122"/>
              </a:rPr>
              <a:t>exploratoire</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18733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1365"/>
            <a:ext cx="7192685"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Objectifs de la mission</a:t>
            </a:r>
            <a:endParaRPr lang="en-US" sz="4450" b="1" dirty="0"/>
          </a:p>
        </p:txBody>
      </p:sp>
      <p:sp>
        <p:nvSpPr>
          <p:cNvPr id="4" name="Shape 1"/>
          <p:cNvSpPr/>
          <p:nvPr/>
        </p:nvSpPr>
        <p:spPr>
          <a:xfrm>
            <a:off x="6280190" y="3655457"/>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6903839" y="3655457"/>
            <a:ext cx="3041213" cy="1077218"/>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Construire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qui donnera une prédiction sur la probabilité de faillite d'un client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10171867" y="3655457"/>
            <a:ext cx="396835" cy="396835"/>
          </a:xfrm>
          <a:prstGeom prst="roundRect">
            <a:avLst>
              <a:gd name="adj" fmla="val 24007"/>
            </a:avLst>
          </a:prstGeom>
          <a:solidFill>
            <a:srgbClr val="E1E1EA"/>
          </a:solidFill>
          <a:ln w="7620">
            <a:solidFill>
              <a:srgbClr val="C7C7D0"/>
            </a:solidFill>
            <a:prstDash val="solid"/>
          </a:ln>
        </p:spPr>
      </p:sp>
      <p:sp>
        <p:nvSpPr>
          <p:cNvPr id="7" name="Text 4"/>
          <p:cNvSpPr/>
          <p:nvPr/>
        </p:nvSpPr>
        <p:spPr>
          <a:xfrm>
            <a:off x="10795516" y="3655457"/>
            <a:ext cx="3041213" cy="107721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Analyser 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qui contribuent le plus au modèle</a:t>
            </a:r>
            <a:r>
              <a:rPr lang="en-US" sz="1750" dirty="0">
                <a:solidFill>
                  <a:srgbClr val="3C3939"/>
                </a:solidFill>
                <a:latin typeface="Roboto" pitchFamily="34" charset="0"/>
                <a:ea typeface="Roboto" pitchFamily="34" charset="-122"/>
                <a:cs typeface="Roboto" pitchFamily="34" charset="-120"/>
              </a:rPr>
              <a:t> a</a:t>
            </a:r>
            <a:r>
              <a:rPr lang="fr-FR" sz="1750" dirty="0">
                <a:solidFill>
                  <a:srgbClr val="3C3939"/>
                </a:solidFill>
                <a:latin typeface="Roboto" pitchFamily="34" charset="0"/>
                <a:ea typeface="Roboto" pitchFamily="34" charset="-122"/>
                <a:cs typeface="Roboto" pitchFamily="34" charset="-120"/>
              </a:rPr>
              <a:t>fin de permettre de mieux comprendre le score attribué.</a:t>
            </a:r>
            <a:endParaRPr lang="en-US" sz="1750" dirty="0"/>
          </a:p>
        </p:txBody>
      </p:sp>
      <p:sp>
        <p:nvSpPr>
          <p:cNvPr id="8" name="Shape 5"/>
          <p:cNvSpPr/>
          <p:nvPr/>
        </p:nvSpPr>
        <p:spPr>
          <a:xfrm>
            <a:off x="6280190" y="5289129"/>
            <a:ext cx="396835" cy="396835"/>
          </a:xfrm>
          <a:prstGeom prst="roundRect">
            <a:avLst>
              <a:gd name="adj" fmla="val 24007"/>
            </a:avLst>
          </a:prstGeom>
          <a:solidFill>
            <a:srgbClr val="E1E1EA"/>
          </a:solidFill>
          <a:ln w="7620">
            <a:solidFill>
              <a:srgbClr val="C7C7D0"/>
            </a:solidFill>
            <a:prstDash val="solid"/>
          </a:ln>
        </p:spPr>
      </p:sp>
      <p:sp>
        <p:nvSpPr>
          <p:cNvPr id="9" name="Text 6"/>
          <p:cNvSpPr/>
          <p:nvPr/>
        </p:nvSpPr>
        <p:spPr>
          <a:xfrm>
            <a:off x="6903839" y="5289129"/>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production le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de prédiction à l’aide d’une API</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Shape 5">
            <a:extLst>
              <a:ext uri="{FF2B5EF4-FFF2-40B4-BE49-F238E27FC236}">
                <a16:creationId xmlns:a16="http://schemas.microsoft.com/office/drawing/2014/main" id="{3B51229C-43C5-8D5C-65DB-A3E1BEF750CE}"/>
              </a:ext>
            </a:extLst>
          </p:cNvPr>
          <p:cNvSpPr/>
          <p:nvPr/>
        </p:nvSpPr>
        <p:spPr>
          <a:xfrm>
            <a:off x="6280190" y="6179007"/>
            <a:ext cx="396835" cy="396835"/>
          </a:xfrm>
          <a:prstGeom prst="roundRect">
            <a:avLst>
              <a:gd name="adj" fmla="val 24007"/>
            </a:avLst>
          </a:prstGeom>
          <a:solidFill>
            <a:srgbClr val="E1E1EA"/>
          </a:solidFill>
          <a:ln w="7620">
            <a:solidFill>
              <a:srgbClr val="C7C7D0"/>
            </a:solidFill>
            <a:prstDash val="solid"/>
          </a:ln>
        </p:spPr>
      </p:sp>
      <p:sp>
        <p:nvSpPr>
          <p:cNvPr id="11" name="Text 6">
            <a:extLst>
              <a:ext uri="{FF2B5EF4-FFF2-40B4-BE49-F238E27FC236}">
                <a16:creationId xmlns:a16="http://schemas.microsoft.com/office/drawing/2014/main" id="{FC744FC6-A612-1D6B-11AC-46907B4FBBAA}"/>
              </a:ext>
            </a:extLst>
          </p:cNvPr>
          <p:cNvSpPr/>
          <p:nvPr/>
        </p:nvSpPr>
        <p:spPr>
          <a:xfrm>
            <a:off x="6903839" y="6179007"/>
            <a:ext cx="6932890" cy="807913"/>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œuvre une approche globale </a:t>
            </a:r>
            <a:r>
              <a:rPr lang="fr-FR" sz="1750" dirty="0" err="1">
                <a:solidFill>
                  <a:srgbClr val="3C3939"/>
                </a:solidFill>
                <a:latin typeface="Roboto" pitchFamily="34" charset="0"/>
                <a:ea typeface="Roboto" pitchFamily="34" charset="-122"/>
                <a:cs typeface="Roboto" pitchFamily="34" charset="-120"/>
              </a:rPr>
              <a:t>MLOps</a:t>
            </a:r>
            <a:r>
              <a:rPr lang="fr-FR" sz="1750" dirty="0">
                <a:solidFill>
                  <a:srgbClr val="3C3939"/>
                </a:solidFill>
                <a:latin typeface="Roboto" pitchFamily="34" charset="0"/>
                <a:ea typeface="Roboto" pitchFamily="34" charset="-122"/>
                <a:cs typeface="Roboto" pitchFamily="34" charset="-120"/>
              </a:rPr>
              <a:t> de bout en bout, du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des modélisations,  au déploiement et tests en production, puis à l’analyse du data drift</a:t>
            </a:r>
            <a:r>
              <a:rPr lang="en-US" sz="1750" dirty="0">
                <a:solidFill>
                  <a:srgbClr val="3C3939"/>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Etapes</a:t>
            </a:r>
            <a:r>
              <a:rPr lang="en-US" sz="4450" b="1" dirty="0">
                <a:solidFill>
                  <a:srgbClr val="1B1B27"/>
                </a:solidFill>
                <a:latin typeface="Raleway" pitchFamily="34" charset="0"/>
                <a:ea typeface="Raleway" pitchFamily="34" charset="-122"/>
                <a:cs typeface="Raleway" pitchFamily="34" charset="-120"/>
              </a:rPr>
              <a:t> de construction du </a:t>
            </a: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de scoring </a:t>
            </a:r>
            <a:endParaRPr lang="en-US" sz="4450" b="1" dirty="0"/>
          </a:p>
        </p:txBody>
      </p:sp>
      <p:pic>
        <p:nvPicPr>
          <p:cNvPr id="4" name="Image 3">
            <a:extLst>
              <a:ext uri="{FF2B5EF4-FFF2-40B4-BE49-F238E27FC236}">
                <a16:creationId xmlns:a16="http://schemas.microsoft.com/office/drawing/2014/main" id="{C8FB22AF-2F41-8CAA-66BC-345F8EC0FB5F}"/>
              </a:ext>
            </a:extLst>
          </p:cNvPr>
          <p:cNvPicPr>
            <a:picLocks noChangeAspect="1"/>
          </p:cNvPicPr>
          <p:nvPr/>
        </p:nvPicPr>
        <p:blipFill>
          <a:blip r:embed="rId3"/>
          <a:stretch>
            <a:fillRect/>
          </a:stretch>
        </p:blipFill>
        <p:spPr>
          <a:xfrm>
            <a:off x="509229" y="3083614"/>
            <a:ext cx="13469420" cy="3426202"/>
          </a:xfrm>
          <a:prstGeom prst="rect">
            <a:avLst/>
          </a:prstGeom>
        </p:spPr>
      </p:pic>
    </p:spTree>
    <p:extLst>
      <p:ext uri="{BB962C8B-B14F-4D97-AF65-F5344CB8AC3E}">
        <p14:creationId xmlns:p14="http://schemas.microsoft.com/office/powerpoint/2010/main" val="160204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Analyse</a:t>
            </a:r>
            <a:r>
              <a:rPr lang="en-US" dirty="0">
                <a:solidFill>
                  <a:srgbClr val="3C3939"/>
                </a:solidFill>
                <a:latin typeface="Roboto" pitchFamily="34" charset="0"/>
                <a:ea typeface="Roboto" pitchFamily="34" charset="-122"/>
              </a:rPr>
              <a:t> </a:t>
            </a:r>
            <a:r>
              <a:rPr lang="en-US" dirty="0" err="1">
                <a:solidFill>
                  <a:srgbClr val="3C3939"/>
                </a:solidFill>
                <a:latin typeface="Roboto" pitchFamily="34" charset="0"/>
                <a:ea typeface="Roboto" pitchFamily="34" charset="-122"/>
              </a:rPr>
              <a:t>exploratoire</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Modélisation</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a:lnSpc>
                <a:spcPts val="2850"/>
              </a:lnSpc>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45944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AC6E376-1DA5-B18F-A78D-55C8EFFFD9BD}"/>
              </a:ext>
            </a:extLst>
          </p:cNvPr>
          <p:cNvPicPr>
            <a:picLocks noChangeAspect="1"/>
          </p:cNvPicPr>
          <p:nvPr/>
        </p:nvPicPr>
        <p:blipFill>
          <a:blip r:embed="rId3"/>
          <a:stretch>
            <a:fillRect/>
          </a:stretch>
        </p:blipFill>
        <p:spPr>
          <a:xfrm>
            <a:off x="1370770" y="1329155"/>
            <a:ext cx="11888859" cy="6592220"/>
          </a:xfrm>
          <a:prstGeom prst="rect">
            <a:avLst/>
          </a:prstGeom>
        </p:spPr>
      </p:pic>
      <p:sp>
        <p:nvSpPr>
          <p:cNvPr id="26" name="Text 0">
            <a:extLst>
              <a:ext uri="{FF2B5EF4-FFF2-40B4-BE49-F238E27FC236}">
                <a16:creationId xmlns:a16="http://schemas.microsoft.com/office/drawing/2014/main" id="{7D904AB0-C19E-3D4A-F328-83361A55885E}"/>
              </a:ext>
            </a:extLst>
          </p:cNvPr>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Description des </a:t>
            </a:r>
            <a:r>
              <a:rPr lang="en-US" sz="4450" b="1" dirty="0" err="1">
                <a:solidFill>
                  <a:srgbClr val="1B1B27"/>
                </a:solidFill>
                <a:latin typeface="Raleway" pitchFamily="34" charset="0"/>
                <a:ea typeface="Raleway" pitchFamily="34" charset="-122"/>
                <a:cs typeface="Raleway" pitchFamily="34" charset="-120"/>
              </a:rPr>
              <a:t>fichiers</a:t>
            </a:r>
            <a:endParaRPr lang="en-US" sz="4450" b="1" dirty="0"/>
          </a:p>
        </p:txBody>
      </p:sp>
    </p:spTree>
    <p:extLst>
      <p:ext uri="{BB962C8B-B14F-4D97-AF65-F5344CB8AC3E}">
        <p14:creationId xmlns:p14="http://schemas.microsoft.com/office/powerpoint/2010/main" val="2493699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10391</TotalTime>
  <Words>1477</Words>
  <Application>Microsoft Office PowerPoint</Application>
  <PresentationFormat>Personnalisé</PresentationFormat>
  <Paragraphs>300</Paragraphs>
  <Slides>41</Slides>
  <Notes>41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Roboto</vt:lpstr>
      <vt:lpstr>Roboto Medium</vt:lpstr>
      <vt:lpstr>Raleway</vt:lpstr>
      <vt:lpstr>Calibri</vt:lpstr>
      <vt:lpstr>Arial</vt:lpstr>
      <vt:lpstr>Wingdings</vt:lpstr>
      <vt:lpstr>Roboto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 EMIDIO</cp:lastModifiedBy>
  <cp:revision>171</cp:revision>
  <dcterms:created xsi:type="dcterms:W3CDTF">2025-02-08T08:34:19Z</dcterms:created>
  <dcterms:modified xsi:type="dcterms:W3CDTF">2025-12-31T11:53:17Z</dcterms:modified>
</cp:coreProperties>
</file>